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71"/>
  </p:notesMasterIdLst>
  <p:sldIdLst>
    <p:sldId id="256"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 id="284" r:id="rId65"/>
    <p:sldId id="285" r:id="rId66"/>
    <p:sldId id="286" r:id="rId67"/>
    <p:sldId id="287" r:id="rId68"/>
    <p:sldId id="288" r:id="rId69"/>
    <p:sldId id="289"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52"/>
    <p:restoredTop sz="96327"/>
  </p:normalViewPr>
  <p:slideViewPr>
    <p:cSldViewPr snapToGrid="0">
      <p:cViewPr varScale="1">
        <p:scale>
          <a:sx n="109" d="100"/>
          <a:sy n="109"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A3ADC8-0AFD-F647-904F-5290280CD8F0}" type="datetimeFigureOut">
              <a:rPr lang="en-US" smtClean="0"/>
              <a:t>7/28/23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9D1A8-2CED-F648-86C0-653227D296B0}" type="slidenum">
              <a:rPr lang="en-US" smtClean="0"/>
              <a:t>‹#›</a:t>
            </a:fld>
            <a:endParaRPr lang="en-US"/>
          </a:p>
        </p:txBody>
      </p:sp>
    </p:spTree>
    <p:extLst>
      <p:ext uri="{BB962C8B-B14F-4D97-AF65-F5344CB8AC3E}">
        <p14:creationId xmlns:p14="http://schemas.microsoft.com/office/powerpoint/2010/main" val="1249487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a:t>
            </a:fld>
            <a:endParaRPr lang="en-US" dirty="0"/>
          </a:p>
        </p:txBody>
      </p:sp>
    </p:spTree>
    <p:extLst>
      <p:ext uri="{BB962C8B-B14F-4D97-AF65-F5344CB8AC3E}">
        <p14:creationId xmlns:p14="http://schemas.microsoft.com/office/powerpoint/2010/main" val="105517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24</a:t>
            </a:fld>
            <a:endParaRPr lang="en-US" dirty="0"/>
          </a:p>
        </p:txBody>
      </p:sp>
    </p:spTree>
    <p:extLst>
      <p:ext uri="{BB962C8B-B14F-4D97-AF65-F5344CB8AC3E}">
        <p14:creationId xmlns:p14="http://schemas.microsoft.com/office/powerpoint/2010/main" val="206980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25</a:t>
            </a:fld>
            <a:endParaRPr lang="en-US" dirty="0"/>
          </a:p>
        </p:txBody>
      </p:sp>
    </p:spTree>
    <p:extLst>
      <p:ext uri="{BB962C8B-B14F-4D97-AF65-F5344CB8AC3E}">
        <p14:creationId xmlns:p14="http://schemas.microsoft.com/office/powerpoint/2010/main" val="749251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26</a:t>
            </a:fld>
            <a:endParaRPr lang="en-US" dirty="0"/>
          </a:p>
        </p:txBody>
      </p:sp>
    </p:spTree>
    <p:extLst>
      <p:ext uri="{BB962C8B-B14F-4D97-AF65-F5344CB8AC3E}">
        <p14:creationId xmlns:p14="http://schemas.microsoft.com/office/powerpoint/2010/main" val="524581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27</a:t>
            </a:fld>
            <a:endParaRPr lang="en-US" dirty="0"/>
          </a:p>
        </p:txBody>
      </p:sp>
    </p:spTree>
    <p:extLst>
      <p:ext uri="{BB962C8B-B14F-4D97-AF65-F5344CB8AC3E}">
        <p14:creationId xmlns:p14="http://schemas.microsoft.com/office/powerpoint/2010/main" val="188191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28</a:t>
            </a:fld>
            <a:endParaRPr lang="en-US" dirty="0"/>
          </a:p>
        </p:txBody>
      </p:sp>
    </p:spTree>
    <p:extLst>
      <p:ext uri="{BB962C8B-B14F-4D97-AF65-F5344CB8AC3E}">
        <p14:creationId xmlns:p14="http://schemas.microsoft.com/office/powerpoint/2010/main" val="70722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29</a:t>
            </a:fld>
            <a:endParaRPr lang="en-US" dirty="0"/>
          </a:p>
        </p:txBody>
      </p:sp>
    </p:spTree>
    <p:extLst>
      <p:ext uri="{BB962C8B-B14F-4D97-AF65-F5344CB8AC3E}">
        <p14:creationId xmlns:p14="http://schemas.microsoft.com/office/powerpoint/2010/main" val="1922684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30</a:t>
            </a:fld>
            <a:endParaRPr lang="en-US" dirty="0"/>
          </a:p>
        </p:txBody>
      </p:sp>
    </p:spTree>
    <p:extLst>
      <p:ext uri="{BB962C8B-B14F-4D97-AF65-F5344CB8AC3E}">
        <p14:creationId xmlns:p14="http://schemas.microsoft.com/office/powerpoint/2010/main" val="1893834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31</a:t>
            </a:fld>
            <a:endParaRPr lang="en-US" dirty="0"/>
          </a:p>
        </p:txBody>
      </p:sp>
    </p:spTree>
    <p:extLst>
      <p:ext uri="{BB962C8B-B14F-4D97-AF65-F5344CB8AC3E}">
        <p14:creationId xmlns:p14="http://schemas.microsoft.com/office/powerpoint/2010/main" val="101747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32</a:t>
            </a:fld>
            <a:endParaRPr lang="en-US" dirty="0"/>
          </a:p>
        </p:txBody>
      </p:sp>
    </p:spTree>
    <p:extLst>
      <p:ext uri="{BB962C8B-B14F-4D97-AF65-F5344CB8AC3E}">
        <p14:creationId xmlns:p14="http://schemas.microsoft.com/office/powerpoint/2010/main" val="1056426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33</a:t>
            </a:fld>
            <a:endParaRPr lang="en-US" dirty="0"/>
          </a:p>
        </p:txBody>
      </p:sp>
    </p:spTree>
    <p:extLst>
      <p:ext uri="{BB962C8B-B14F-4D97-AF65-F5344CB8AC3E}">
        <p14:creationId xmlns:p14="http://schemas.microsoft.com/office/powerpoint/2010/main" val="43555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a:t>
            </a:fld>
            <a:endParaRPr lang="en-US" dirty="0"/>
          </a:p>
        </p:txBody>
      </p:sp>
    </p:spTree>
    <p:extLst>
      <p:ext uri="{BB962C8B-B14F-4D97-AF65-F5344CB8AC3E}">
        <p14:creationId xmlns:p14="http://schemas.microsoft.com/office/powerpoint/2010/main" val="1161514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34</a:t>
            </a:fld>
            <a:endParaRPr lang="en-US" dirty="0"/>
          </a:p>
        </p:txBody>
      </p:sp>
    </p:spTree>
    <p:extLst>
      <p:ext uri="{BB962C8B-B14F-4D97-AF65-F5344CB8AC3E}">
        <p14:creationId xmlns:p14="http://schemas.microsoft.com/office/powerpoint/2010/main" val="209489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35</a:t>
            </a:fld>
            <a:endParaRPr lang="en-US" dirty="0"/>
          </a:p>
        </p:txBody>
      </p:sp>
    </p:spTree>
    <p:extLst>
      <p:ext uri="{BB962C8B-B14F-4D97-AF65-F5344CB8AC3E}">
        <p14:creationId xmlns:p14="http://schemas.microsoft.com/office/powerpoint/2010/main" val="1386756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36</a:t>
            </a:fld>
            <a:endParaRPr lang="en-US" dirty="0"/>
          </a:p>
        </p:txBody>
      </p:sp>
    </p:spTree>
    <p:extLst>
      <p:ext uri="{BB962C8B-B14F-4D97-AF65-F5344CB8AC3E}">
        <p14:creationId xmlns:p14="http://schemas.microsoft.com/office/powerpoint/2010/main" val="1836161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29b066a1b_0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29b066a1b_0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9a56a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79a56a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f8e8ec046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f8e8ec046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9b066a1b_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9b066a1b_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9b066a1b_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9b066a1b_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f8e8ec04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f8e8ec04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f8e8ec04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f8e8ec04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D3DDD1-A2AC-0143-A10E-767D06A6F773}" type="slidenum">
              <a:rPr lang="en-US" smtClean="0"/>
              <a:pPr/>
              <a:t>4</a:t>
            </a:fld>
            <a:endParaRPr lang="en-US" dirty="0"/>
          </a:p>
        </p:txBody>
      </p:sp>
    </p:spTree>
    <p:extLst>
      <p:ext uri="{BB962C8B-B14F-4D97-AF65-F5344CB8AC3E}">
        <p14:creationId xmlns:p14="http://schemas.microsoft.com/office/powerpoint/2010/main" val="1619054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f8e8ec046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f8e8ec04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f8e8ec04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f8e8ec04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f8e8ec046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f8e8ec046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f8e8ec046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f8e8ec046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8e8ec046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8e8ec046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f8e8ec04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f8e8ec046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f8e8ec046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f8e8ec046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f8e8ec046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f8e8ec046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f8e8ec046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f8e8ec046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f8e8ec046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f8e8ec046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D3DDD1-A2AC-0143-A10E-767D06A6F773}" type="slidenum">
              <a:rPr lang="en-US" smtClean="0"/>
              <a:pPr/>
              <a:t>16</a:t>
            </a:fld>
            <a:endParaRPr lang="en-US" dirty="0"/>
          </a:p>
        </p:txBody>
      </p:sp>
    </p:spTree>
    <p:extLst>
      <p:ext uri="{BB962C8B-B14F-4D97-AF65-F5344CB8AC3E}">
        <p14:creationId xmlns:p14="http://schemas.microsoft.com/office/powerpoint/2010/main" val="1031283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f8e8ec046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f8e8ec046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f8e8ec046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f8e8ec046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f8e8ec046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f8e8ec046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f9aa788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f9aa788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f8e8ec046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f8e8ec046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a5098249_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a5098249_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a5098249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a5098249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a5098249_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a5098249_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79a56ac4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79a56ac4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a5098249_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a5098249_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19</a:t>
            </a:fld>
            <a:endParaRPr lang="en-US" dirty="0"/>
          </a:p>
        </p:txBody>
      </p:sp>
    </p:spTree>
    <p:extLst>
      <p:ext uri="{BB962C8B-B14F-4D97-AF65-F5344CB8AC3E}">
        <p14:creationId xmlns:p14="http://schemas.microsoft.com/office/powerpoint/2010/main" val="16914684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79a56ac4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79a56ac4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9a56ac4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9a56ac4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5098249_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5098249_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79a56ac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79a56ac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a5098249_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a5098249_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20</a:t>
            </a:fld>
            <a:endParaRPr lang="en-US" dirty="0"/>
          </a:p>
        </p:txBody>
      </p:sp>
    </p:spTree>
    <p:extLst>
      <p:ext uri="{BB962C8B-B14F-4D97-AF65-F5344CB8AC3E}">
        <p14:creationId xmlns:p14="http://schemas.microsoft.com/office/powerpoint/2010/main" val="1230687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21</a:t>
            </a:fld>
            <a:endParaRPr lang="en-US" dirty="0"/>
          </a:p>
        </p:txBody>
      </p:sp>
    </p:spTree>
    <p:extLst>
      <p:ext uri="{BB962C8B-B14F-4D97-AF65-F5344CB8AC3E}">
        <p14:creationId xmlns:p14="http://schemas.microsoft.com/office/powerpoint/2010/main" val="1065916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22</a:t>
            </a:fld>
            <a:endParaRPr lang="en-US" dirty="0"/>
          </a:p>
        </p:txBody>
      </p:sp>
    </p:spTree>
    <p:extLst>
      <p:ext uri="{BB962C8B-B14F-4D97-AF65-F5344CB8AC3E}">
        <p14:creationId xmlns:p14="http://schemas.microsoft.com/office/powerpoint/2010/main" val="17268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D3DDD1-A2AC-0143-A10E-767D06A6F773}" type="slidenum">
              <a:rPr lang="en-US" smtClean="0"/>
              <a:pPr/>
              <a:t>23</a:t>
            </a:fld>
            <a:endParaRPr lang="en-US" dirty="0"/>
          </a:p>
        </p:txBody>
      </p:sp>
    </p:spTree>
    <p:extLst>
      <p:ext uri="{BB962C8B-B14F-4D97-AF65-F5344CB8AC3E}">
        <p14:creationId xmlns:p14="http://schemas.microsoft.com/office/powerpoint/2010/main" val="1646874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BD1637-0D27-F54B-A3CE-C829B5942E2D}" type="datetimeFigureOut">
              <a:rPr lang="en-US" smtClean="0"/>
              <a:t>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86641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D1637-0D27-F54B-A3CE-C829B5942E2D}" type="datetimeFigureOut">
              <a:rPr lang="en-US" smtClean="0"/>
              <a:t>7/28/23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4138587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BD1637-0D27-F54B-A3CE-C829B5942E2D}" type="datetimeFigureOut">
              <a:rPr lang="en-US" smtClean="0"/>
              <a:t>7/28/23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70837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ection">
    <p:bg>
      <p:bgPr>
        <a:solidFill>
          <a:srgbClr val="15478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42243" y="4344670"/>
            <a:ext cx="6515100" cy="1724236"/>
          </a:xfrm>
        </p:spPr>
        <p:txBody>
          <a:bodyPr anchor="t">
            <a:normAutofit/>
          </a:bodyPr>
          <a:lstStyle>
            <a:lvl1pPr>
              <a:defRPr sz="2933">
                <a:solidFill>
                  <a:srgbClr val="FFE0B3"/>
                </a:solidFill>
              </a:defRPr>
            </a:lvl1pPr>
          </a:lstStyle>
          <a:p>
            <a:r>
              <a:rPr lang="en-US" dirty="0"/>
              <a:t>Click to add section title</a:t>
            </a:r>
          </a:p>
        </p:txBody>
      </p:sp>
      <p:sp>
        <p:nvSpPr>
          <p:cNvPr id="6" name="Rectangle 5"/>
          <p:cNvSpPr/>
          <p:nvPr userDrawn="1"/>
        </p:nvSpPr>
        <p:spPr>
          <a:xfrm>
            <a:off x="130955" y="6286935"/>
            <a:ext cx="11952672" cy="492443"/>
          </a:xfrm>
          <a:prstGeom prst="rect">
            <a:avLst/>
          </a:prstGeom>
        </p:spPr>
        <p:txBody>
          <a:bodyPr wrap="square" lIns="0" tIns="0" rIns="0" bIns="0">
            <a:spAutoFit/>
          </a:bodyPr>
          <a:lstStyle/>
          <a:p>
            <a:pPr algn="ctr"/>
            <a:r>
              <a:rPr lang="en-US" sz="1600" kern="1200" dirty="0">
                <a:solidFill>
                  <a:schemeClr val="bg1"/>
                </a:solidFill>
                <a:latin typeface="Calibri" charset="0"/>
                <a:ea typeface="ＭＳ Ｐゴシック" pitchFamily="-1" charset="-128"/>
                <a:cs typeface="Calibri Light"/>
              </a:rPr>
              <a:t>The material in this video is subject to the copyright of the owners of the material and is being provided for educational purposes</a:t>
            </a:r>
            <a:r>
              <a:rPr lang="en-US" sz="1600" kern="1200" baseline="0" dirty="0">
                <a:solidFill>
                  <a:schemeClr val="bg1"/>
                </a:solidFill>
                <a:latin typeface="Calibri" charset="0"/>
                <a:ea typeface="ＭＳ Ｐゴシック" pitchFamily="-1" charset="-128"/>
                <a:cs typeface="Calibri Light"/>
              </a:rPr>
              <a:t> </a:t>
            </a:r>
            <a:r>
              <a:rPr lang="en-US" sz="1600" kern="1200" dirty="0">
                <a:solidFill>
                  <a:schemeClr val="bg1"/>
                </a:solidFill>
                <a:latin typeface="Calibri" charset="0"/>
                <a:ea typeface="ＭＳ Ｐゴシック" pitchFamily="-1" charset="-128"/>
                <a:cs typeface="Calibri Light"/>
              </a:rPr>
              <a:t>under</a:t>
            </a:r>
            <a:br>
              <a:rPr lang="en-US" sz="1600" kern="1200" dirty="0">
                <a:solidFill>
                  <a:schemeClr val="bg1"/>
                </a:solidFill>
                <a:latin typeface="Calibri" charset="0"/>
                <a:ea typeface="ＭＳ Ｐゴシック" pitchFamily="-1" charset="-128"/>
                <a:cs typeface="Calibri Light"/>
              </a:rPr>
            </a:br>
            <a:r>
              <a:rPr lang="en-US" sz="1600" kern="1200" dirty="0">
                <a:solidFill>
                  <a:schemeClr val="bg1"/>
                </a:solidFill>
                <a:latin typeface="Calibri" charset="0"/>
                <a:ea typeface="ＭＳ Ｐゴシック" pitchFamily="-1" charset="-128"/>
                <a:cs typeface="Calibri Light"/>
              </a:rPr>
              <a:t>rules of fair use for registered students in this course only. No additional copies of the copyrighted work may be made or distributed.</a:t>
            </a:r>
            <a:endParaRPr lang="en-US" sz="1600" dirty="0">
              <a:solidFill>
                <a:schemeClr val="bg1"/>
              </a:solidFill>
              <a:latin typeface="Calibri" charset="0"/>
              <a:cs typeface="Calibri Light"/>
            </a:endParaRPr>
          </a:p>
        </p:txBody>
      </p:sp>
      <p:cxnSp>
        <p:nvCxnSpPr>
          <p:cNvPr id="10" name="Straight Connector 1"/>
          <p:cNvCxnSpPr>
            <a:cxnSpLocks noChangeShapeType="1"/>
          </p:cNvCxnSpPr>
          <p:nvPr userDrawn="1"/>
        </p:nvCxnSpPr>
        <p:spPr bwMode="auto">
          <a:xfrm>
            <a:off x="342243" y="4220634"/>
            <a:ext cx="6546851" cy="2117"/>
          </a:xfrm>
          <a:prstGeom prst="line">
            <a:avLst/>
          </a:prstGeom>
          <a:noFill/>
          <a:ln w="9525">
            <a:solidFill>
              <a:srgbClr val="FFFFFF"/>
            </a:solidFill>
            <a:round/>
            <a:headEnd type="none" w="sm" len="sm"/>
            <a:tailEnd type="none" w="sm" len="sm"/>
          </a:ln>
        </p:spPr>
      </p:cxnSp>
      <p:pic>
        <p:nvPicPr>
          <p:cNvPr id="11" name="Picture 10" descr="JHSPH logo with text: Johns Hopkins Bloomberg School of Public Health"/>
          <p:cNvPicPr>
            <a:picLocks noChangeAspect="1" noChangeArrowheads="1"/>
          </p:cNvPicPr>
          <p:nvPr userDrawn="1"/>
        </p:nvPicPr>
        <p:blipFill>
          <a:blip r:embed="rId2" cstate="print"/>
          <a:srcRect/>
          <a:stretch>
            <a:fillRect/>
          </a:stretch>
        </p:blipFill>
        <p:spPr bwMode="auto">
          <a:xfrm>
            <a:off x="1" y="0"/>
            <a:ext cx="3520017" cy="2491317"/>
          </a:xfrm>
          <a:prstGeom prst="rect">
            <a:avLst/>
          </a:prstGeom>
          <a:noFill/>
        </p:spPr>
      </p:pic>
      <p:pic>
        <p:nvPicPr>
          <p:cNvPr id="12" name="Picture 11" descr="Watermark of Johns Hopkins School of Public Health logo"/>
          <p:cNvPicPr>
            <a:picLocks noChangeAspect="1"/>
          </p:cNvPicPr>
          <p:nvPr userDrawn="1"/>
        </p:nvPicPr>
        <p:blipFill>
          <a:blip r:embed="rId3" cstate="print"/>
          <a:srcRect r="21205" b="9191"/>
          <a:stretch>
            <a:fillRect/>
          </a:stretch>
        </p:blipFill>
        <p:spPr>
          <a:xfrm>
            <a:off x="6956829" y="399762"/>
            <a:ext cx="5235172" cy="6458239"/>
          </a:xfrm>
          <a:prstGeom prst="rect">
            <a:avLst/>
          </a:prstGeom>
        </p:spPr>
      </p:pic>
    </p:spTree>
    <p:extLst>
      <p:ext uri="{BB962C8B-B14F-4D97-AF65-F5344CB8AC3E}">
        <p14:creationId xmlns:p14="http://schemas.microsoft.com/office/powerpoint/2010/main" val="1365955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 for slide with bullets</a:t>
            </a:r>
          </a:p>
        </p:txBody>
      </p:sp>
      <p:sp>
        <p:nvSpPr>
          <p:cNvPr id="3" name="Content Placeholder 1"/>
          <p:cNvSpPr>
            <a:spLocks noGrp="1"/>
          </p:cNvSpPr>
          <p:nvPr>
            <p:ph idx="1" hasCustomPrompt="1"/>
          </p:nvPr>
        </p:nvSpPr>
        <p:spPr/>
        <p:txBody>
          <a:bodyPr/>
          <a:lstStyle>
            <a:lvl1pPr marL="385224" indent="-385224">
              <a:buFont typeface="Arial" panose="020B0604020202020204" pitchFamily="34" charset="0"/>
              <a:buChar char="►"/>
              <a:defRPr baseline="0"/>
            </a:lvl1pPr>
            <a:lvl2pPr marL="757748" indent="-378875">
              <a:buFont typeface="Arial" panose="020B0604020202020204" pitchFamily="34" charset="0"/>
              <a:buChar char="►"/>
              <a:defRPr/>
            </a:lvl2pPr>
            <a:lvl3pPr marL="1077357" indent="-313259">
              <a:buFont typeface="Arial" panose="020B0604020202020204" pitchFamily="34" charset="0"/>
              <a:buChar char="●"/>
              <a:tabLst/>
              <a:defRPr/>
            </a:lvl3pPr>
            <a:lvl4pPr marL="1828754" indent="0">
              <a:buNone/>
              <a:defRPr/>
            </a:lvl4pPr>
            <a:lvl5pPr marL="2438339"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99085" y="6378786"/>
            <a:ext cx="10841449"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1219170" rtl="0" eaLnBrk="0" fontAlgn="base" latinLnBrk="0" hangingPunct="0">
              <a:lnSpc>
                <a:spcPct val="100000"/>
              </a:lnSpc>
              <a:spcBef>
                <a:spcPts val="0"/>
              </a:spcBef>
              <a:spcAft>
                <a:spcPct val="0"/>
              </a:spcAft>
              <a:buClr>
                <a:srgbClr val="B50D0D"/>
              </a:buClr>
              <a:buSzPct val="100000"/>
              <a:buFont typeface="Wingdings" pitchFamily="-1" charset="2"/>
              <a:buNone/>
              <a:tabLst/>
              <a:defRPr sz="1600" baseline="0">
                <a:solidFill>
                  <a:srgbClr val="000000"/>
                </a:solidFill>
                <a:latin typeface="Calibri"/>
                <a:cs typeface="Calibri"/>
              </a:defRPr>
            </a:lvl1pPr>
            <a:lvl2pPr marL="999042" indent="-541853">
              <a:spcBef>
                <a:spcPts val="0"/>
              </a:spcBef>
              <a:buClr>
                <a:srgbClr val="B50D0D"/>
              </a:buClr>
              <a:buFont typeface="Lucida Grande"/>
              <a:buNone/>
              <a:defRPr sz="1333">
                <a:latin typeface="Georgia"/>
                <a:cs typeface="Georgia"/>
              </a:defRPr>
            </a:lvl2pPr>
            <a:lvl3pPr marL="1066773" indent="457189">
              <a:spcBef>
                <a:spcPts val="0"/>
              </a:spcBef>
              <a:buClr>
                <a:srgbClr val="B50D0D"/>
              </a:buClr>
              <a:buNone/>
              <a:defRPr sz="1333" baseline="0">
                <a:latin typeface="Georgia"/>
                <a:cs typeface="Georgia"/>
              </a:defRPr>
            </a:lvl3pPr>
            <a:lvl4pPr>
              <a:buClr>
                <a:srgbClr val="B50D0D"/>
              </a:buClr>
              <a:defRPr sz="3733"/>
            </a:lvl4pPr>
            <a:lvl5pPr>
              <a:buClr>
                <a:srgbClr val="B50D0D"/>
              </a:buClr>
              <a:defRPr sz="3733"/>
            </a:lvl5pPr>
          </a:lstStyle>
          <a:p>
            <a:pPr lvl="0"/>
            <a:r>
              <a:rPr lang="en-US" dirty="0"/>
              <a:t>Click to add source information</a:t>
            </a:r>
          </a:p>
        </p:txBody>
      </p:sp>
    </p:spTree>
    <p:extLst>
      <p:ext uri="{BB962C8B-B14F-4D97-AF65-F5344CB8AC3E}">
        <p14:creationId xmlns:p14="http://schemas.microsoft.com/office/powerpoint/2010/main" val="639943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mp; Wide Bullets &amp; 2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 for slide with bullets &amp; wide image/content</a:t>
            </a:r>
          </a:p>
        </p:txBody>
      </p:sp>
      <p:sp>
        <p:nvSpPr>
          <p:cNvPr id="3" name="Content Placeholder 1"/>
          <p:cNvSpPr>
            <a:spLocks noGrp="1"/>
          </p:cNvSpPr>
          <p:nvPr>
            <p:ph idx="1" hasCustomPrompt="1"/>
          </p:nvPr>
        </p:nvSpPr>
        <p:spPr>
          <a:xfrm>
            <a:off x="199085" y="1600202"/>
            <a:ext cx="11810881" cy="2219959"/>
          </a:xfrm>
        </p:spPr>
        <p:txBody>
          <a:bodyPr/>
          <a:lstStyle>
            <a:lvl1pPr marL="385224" indent="-385224">
              <a:buFont typeface="Arial" panose="020B0604020202020204" pitchFamily="34" charset="0"/>
              <a:buChar char="►"/>
              <a:defRPr baseline="0"/>
            </a:lvl1pPr>
            <a:lvl2pPr marL="757748" indent="-378875">
              <a:buFont typeface="Arial" panose="020B0604020202020204" pitchFamily="34" charset="0"/>
              <a:buChar char="►"/>
              <a:defRPr/>
            </a:lvl2pPr>
            <a:lvl3pPr marL="1077357" indent="-313259">
              <a:buFont typeface="Arial" panose="020B0604020202020204" pitchFamily="34" charset="0"/>
              <a:buChar char="●"/>
              <a:tabLst/>
              <a:defRPr/>
            </a:lvl3pPr>
            <a:lvl4pPr marL="1828754" indent="0">
              <a:buNone/>
              <a:defRPr/>
            </a:lvl4pPr>
            <a:lvl5pPr marL="2438339"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99084" y="3901442"/>
            <a:ext cx="3480888" cy="2219959"/>
          </a:xfrm>
        </p:spPr>
        <p:txBody>
          <a:bodyPr/>
          <a:lstStyle>
            <a:lvl1pPr marL="385224" indent="-385224" algn="l">
              <a:buFont typeface="Arial" panose="020B0604020202020204" pitchFamily="34" charset="0"/>
              <a:buChar char="►"/>
              <a:defRPr baseline="0"/>
            </a:lvl1pPr>
            <a:lvl2pPr marL="757748" indent="-378875" algn="l">
              <a:buFont typeface="Arial" panose="020B0604020202020204" pitchFamily="34" charset="0"/>
              <a:buChar char="►"/>
              <a:defRPr/>
            </a:lvl2pPr>
            <a:lvl3pPr marL="1077357" indent="-313259" algn="l">
              <a:buFont typeface="Arial" panose="020B0604020202020204" pitchFamily="34" charset="0"/>
              <a:buChar char="●"/>
              <a:tabLst/>
              <a:defRPr/>
            </a:lvl3pPr>
            <a:lvl4pPr marL="1828754" indent="0">
              <a:buNone/>
              <a:defRPr/>
            </a:lvl4pPr>
            <a:lvl5pPr marL="2438339"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99085" y="6378786"/>
            <a:ext cx="10841449"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1219170" rtl="0" eaLnBrk="0" fontAlgn="base" latinLnBrk="0" hangingPunct="0">
              <a:lnSpc>
                <a:spcPct val="100000"/>
              </a:lnSpc>
              <a:spcBef>
                <a:spcPts val="0"/>
              </a:spcBef>
              <a:spcAft>
                <a:spcPct val="0"/>
              </a:spcAft>
              <a:buClr>
                <a:srgbClr val="B50D0D"/>
              </a:buClr>
              <a:buSzPct val="100000"/>
              <a:buFont typeface="Wingdings" pitchFamily="-1" charset="2"/>
              <a:buNone/>
              <a:tabLst/>
              <a:defRPr sz="1600" baseline="0">
                <a:solidFill>
                  <a:srgbClr val="000000"/>
                </a:solidFill>
                <a:latin typeface="Calibri"/>
                <a:cs typeface="Calibri"/>
              </a:defRPr>
            </a:lvl1pPr>
            <a:lvl2pPr marL="999042" indent="-541853">
              <a:spcBef>
                <a:spcPts val="0"/>
              </a:spcBef>
              <a:buClr>
                <a:srgbClr val="B50D0D"/>
              </a:buClr>
              <a:buFont typeface="Lucida Grande"/>
              <a:buNone/>
              <a:defRPr sz="1333">
                <a:latin typeface="Georgia"/>
                <a:cs typeface="Georgia"/>
              </a:defRPr>
            </a:lvl2pPr>
            <a:lvl3pPr marL="1066773" indent="457189">
              <a:spcBef>
                <a:spcPts val="0"/>
              </a:spcBef>
              <a:buClr>
                <a:srgbClr val="B50D0D"/>
              </a:buClr>
              <a:buNone/>
              <a:defRPr sz="1333" baseline="0">
                <a:latin typeface="Georgia"/>
                <a:cs typeface="Georgia"/>
              </a:defRPr>
            </a:lvl3pPr>
            <a:lvl4pPr>
              <a:buClr>
                <a:srgbClr val="B50D0D"/>
              </a:buClr>
              <a:defRPr sz="3733"/>
            </a:lvl4pPr>
            <a:lvl5pPr>
              <a:buClr>
                <a:srgbClr val="B50D0D"/>
              </a:buClr>
              <a:defRPr sz="3733"/>
            </a:lvl5pPr>
          </a:lstStyle>
          <a:p>
            <a:pPr lvl="0"/>
            <a:r>
              <a:rPr lang="en-US" dirty="0"/>
              <a:t>Click to add source information</a:t>
            </a:r>
          </a:p>
        </p:txBody>
      </p:sp>
      <p:sp>
        <p:nvSpPr>
          <p:cNvPr id="13" name="Content Placeholder 12"/>
          <p:cNvSpPr>
            <a:spLocks noGrp="1"/>
          </p:cNvSpPr>
          <p:nvPr>
            <p:ph sz="quarter" idx="13" hasCustomPrompt="1"/>
          </p:nvPr>
        </p:nvSpPr>
        <p:spPr>
          <a:xfrm>
            <a:off x="3856567" y="3901440"/>
            <a:ext cx="8153399" cy="2219959"/>
          </a:xfrm>
        </p:spPr>
        <p:txBody>
          <a:bodyPr/>
          <a:lstStyle/>
          <a:p>
            <a:pPr lvl="0"/>
            <a:r>
              <a:rPr lang="en-US" dirty="0"/>
              <a:t>Click to add first-level bullet</a:t>
            </a:r>
          </a:p>
          <a:p>
            <a:pPr lvl="1"/>
            <a:r>
              <a:rPr lang="en-US" dirty="0"/>
              <a:t>Second level</a:t>
            </a:r>
          </a:p>
          <a:p>
            <a:pPr lvl="2"/>
            <a:r>
              <a:rPr lang="en-US" dirty="0"/>
              <a:t>Third level</a:t>
            </a:r>
          </a:p>
        </p:txBody>
      </p:sp>
    </p:spTree>
    <p:extLst>
      <p:ext uri="{BB962C8B-B14F-4D97-AF65-F5344CB8AC3E}">
        <p14:creationId xmlns:p14="http://schemas.microsoft.com/office/powerpoint/2010/main" val="1598713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Bullets &amp; Wid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slide title for slide with bullets &amp; wide image/content</a:t>
            </a:r>
          </a:p>
        </p:txBody>
      </p:sp>
      <p:sp>
        <p:nvSpPr>
          <p:cNvPr id="3" name="Content Placeholder 1"/>
          <p:cNvSpPr>
            <a:spLocks noGrp="1"/>
          </p:cNvSpPr>
          <p:nvPr>
            <p:ph idx="1" hasCustomPrompt="1"/>
          </p:nvPr>
        </p:nvSpPr>
        <p:spPr>
          <a:xfrm>
            <a:off x="199085" y="1600202"/>
            <a:ext cx="11810881" cy="2219959"/>
          </a:xfrm>
        </p:spPr>
        <p:txBody>
          <a:bodyPr/>
          <a:lstStyle>
            <a:lvl1pPr marL="385224" indent="-385224">
              <a:buFont typeface="Arial" panose="020B0604020202020204" pitchFamily="34" charset="0"/>
              <a:buChar char="►"/>
              <a:defRPr baseline="0"/>
            </a:lvl1pPr>
            <a:lvl2pPr marL="757748" indent="-378875">
              <a:buFont typeface="Arial" panose="020B0604020202020204" pitchFamily="34" charset="0"/>
              <a:buChar char="►"/>
              <a:defRPr/>
            </a:lvl2pPr>
            <a:lvl3pPr marL="1077357" indent="-313259">
              <a:buFont typeface="Arial" panose="020B0604020202020204" pitchFamily="34" charset="0"/>
              <a:buChar char="●"/>
              <a:tabLst/>
              <a:defRPr/>
            </a:lvl3pPr>
            <a:lvl4pPr marL="1828754" indent="0">
              <a:buNone/>
              <a:defRPr/>
            </a:lvl4pPr>
            <a:lvl5pPr marL="2438339" indent="0">
              <a:buNone/>
              <a:defRPr/>
            </a:lvl5pPr>
          </a:lstStyle>
          <a:p>
            <a:pPr lvl="0"/>
            <a:r>
              <a:rPr lang="en-US" dirty="0"/>
              <a:t>Click to add first-level bullet</a:t>
            </a:r>
          </a:p>
          <a:p>
            <a:pPr lvl="1"/>
            <a:r>
              <a:rPr lang="en-US" dirty="0"/>
              <a:t>Second level</a:t>
            </a:r>
          </a:p>
          <a:p>
            <a:pPr lvl="2"/>
            <a:r>
              <a:rPr lang="en-US" dirty="0"/>
              <a:t>Third level</a:t>
            </a:r>
          </a:p>
        </p:txBody>
      </p:sp>
      <p:sp>
        <p:nvSpPr>
          <p:cNvPr id="6" name="Content Placeholder 2"/>
          <p:cNvSpPr>
            <a:spLocks noGrp="1"/>
          </p:cNvSpPr>
          <p:nvPr>
            <p:ph idx="12" hasCustomPrompt="1"/>
          </p:nvPr>
        </p:nvSpPr>
        <p:spPr>
          <a:xfrm>
            <a:off x="199084" y="3901442"/>
            <a:ext cx="11810881" cy="2219959"/>
          </a:xfrm>
        </p:spPr>
        <p:txBody>
          <a:bodyPr/>
          <a:lstStyle>
            <a:lvl1pPr marL="385224" indent="-385224">
              <a:buFont typeface="Arial" panose="020B0604020202020204" pitchFamily="34" charset="0"/>
              <a:buChar char="►"/>
              <a:defRPr baseline="0"/>
            </a:lvl1pPr>
            <a:lvl2pPr marL="757748" indent="-378875">
              <a:buFont typeface="Arial" panose="020B0604020202020204" pitchFamily="34" charset="0"/>
              <a:buChar char="►"/>
              <a:defRPr/>
            </a:lvl2pPr>
            <a:lvl3pPr marL="1077357" indent="-313259">
              <a:buFont typeface="Arial" panose="020B0604020202020204" pitchFamily="34" charset="0"/>
              <a:buChar char="●"/>
              <a:tabLst/>
              <a:defRPr/>
            </a:lvl3pPr>
            <a:lvl4pPr marL="1828754" indent="0">
              <a:buNone/>
              <a:defRPr/>
            </a:lvl4pPr>
            <a:lvl5pPr marL="2438339" indent="0">
              <a:buNone/>
              <a:defRPr/>
            </a:lvl5pPr>
          </a:lstStyle>
          <a:p>
            <a:pPr lvl="0"/>
            <a:r>
              <a:rPr lang="en-US" dirty="0"/>
              <a:t>Click to add first-level bullet</a:t>
            </a:r>
          </a:p>
          <a:p>
            <a:pPr lvl="1"/>
            <a:r>
              <a:rPr lang="en-US" dirty="0"/>
              <a:t>Second level</a:t>
            </a:r>
          </a:p>
          <a:p>
            <a:pPr lvl="2"/>
            <a:r>
              <a:rPr lang="en-US" dirty="0"/>
              <a:t>Third level</a:t>
            </a:r>
          </a:p>
        </p:txBody>
      </p:sp>
      <p:sp>
        <p:nvSpPr>
          <p:cNvPr id="5" name="Source"/>
          <p:cNvSpPr>
            <a:spLocks noGrp="1"/>
          </p:cNvSpPr>
          <p:nvPr>
            <p:ph idx="11" hasCustomPrompt="1"/>
          </p:nvPr>
        </p:nvSpPr>
        <p:spPr>
          <a:xfrm>
            <a:off x="199085" y="6378786"/>
            <a:ext cx="10841449"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1219170" rtl="0" eaLnBrk="0" fontAlgn="base" latinLnBrk="0" hangingPunct="0">
              <a:lnSpc>
                <a:spcPct val="100000"/>
              </a:lnSpc>
              <a:spcBef>
                <a:spcPts val="0"/>
              </a:spcBef>
              <a:spcAft>
                <a:spcPct val="0"/>
              </a:spcAft>
              <a:buClr>
                <a:srgbClr val="B50D0D"/>
              </a:buClr>
              <a:buSzPct val="100000"/>
              <a:buFont typeface="Wingdings" pitchFamily="-1" charset="2"/>
              <a:buNone/>
              <a:tabLst/>
              <a:defRPr sz="1600" baseline="0">
                <a:solidFill>
                  <a:srgbClr val="000000"/>
                </a:solidFill>
                <a:latin typeface="Calibri"/>
                <a:cs typeface="Calibri"/>
              </a:defRPr>
            </a:lvl1pPr>
            <a:lvl2pPr marL="999042" indent="-541853">
              <a:spcBef>
                <a:spcPts val="0"/>
              </a:spcBef>
              <a:buClr>
                <a:srgbClr val="B50D0D"/>
              </a:buClr>
              <a:buFont typeface="Lucida Grande"/>
              <a:buNone/>
              <a:defRPr sz="1333">
                <a:latin typeface="Georgia"/>
                <a:cs typeface="Georgia"/>
              </a:defRPr>
            </a:lvl2pPr>
            <a:lvl3pPr marL="1066773" indent="457189">
              <a:spcBef>
                <a:spcPts val="0"/>
              </a:spcBef>
              <a:buClr>
                <a:srgbClr val="B50D0D"/>
              </a:buClr>
              <a:buNone/>
              <a:defRPr sz="1333" baseline="0">
                <a:latin typeface="Georgia"/>
                <a:cs typeface="Georgia"/>
              </a:defRPr>
            </a:lvl3pPr>
            <a:lvl4pPr>
              <a:buClr>
                <a:srgbClr val="B50D0D"/>
              </a:buClr>
              <a:defRPr sz="3733"/>
            </a:lvl4pPr>
            <a:lvl5pPr>
              <a:buClr>
                <a:srgbClr val="B50D0D"/>
              </a:buClr>
              <a:defRPr sz="3733"/>
            </a:lvl5pPr>
          </a:lstStyle>
          <a:p>
            <a:pPr lvl="0"/>
            <a:r>
              <a:rPr lang="en-US" dirty="0"/>
              <a:t>Click to add source information</a:t>
            </a:r>
          </a:p>
        </p:txBody>
      </p:sp>
    </p:spTree>
    <p:extLst>
      <p:ext uri="{BB962C8B-B14F-4D97-AF65-F5344CB8AC3E}">
        <p14:creationId xmlns:p14="http://schemas.microsoft.com/office/powerpoint/2010/main" val="1702839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content">
    <p:bg>
      <p:bgPr>
        <a:solidFill>
          <a:srgbClr val="FCFCFC"/>
        </a:solidFill>
        <a:effectLst/>
      </p:bgPr>
    </p:bg>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99085" y="71967"/>
            <a:ext cx="11810881" cy="1143000"/>
          </a:xfrm>
          <a:prstGeom prst="rect">
            <a:avLst/>
          </a:prstGeom>
        </p:spPr>
        <p:txBody>
          <a:bodyPr vert="horz" lIns="91440" tIns="45720" rIns="91440" bIns="45720" rtlCol="0" anchor="ctr">
            <a:normAutofit/>
          </a:bodyPr>
          <a:lstStyle>
            <a:lvl1pPr>
              <a:defRPr baseline="0"/>
            </a:lvl1pPr>
          </a:lstStyle>
          <a:p>
            <a:r>
              <a:rPr lang="en-US" dirty="0"/>
              <a:t>Click to add slide title for slide with two columns of content</a:t>
            </a:r>
          </a:p>
        </p:txBody>
      </p:sp>
      <p:sp>
        <p:nvSpPr>
          <p:cNvPr id="8" name="Content Placeholder 1"/>
          <p:cNvSpPr>
            <a:spLocks noGrp="1"/>
          </p:cNvSpPr>
          <p:nvPr>
            <p:ph idx="13" hasCustomPrompt="1"/>
          </p:nvPr>
        </p:nvSpPr>
        <p:spPr>
          <a:xfrm>
            <a:off x="199085" y="1600201"/>
            <a:ext cx="5855352" cy="4525963"/>
          </a:xfrm>
        </p:spPr>
        <p:txBody>
          <a:bodyPr/>
          <a:lstStyle>
            <a:lvl1pPr marL="385224" indent="-385224">
              <a:buFont typeface="Arial" panose="020B0604020202020204" pitchFamily="34" charset="0"/>
              <a:buChar char="►"/>
              <a:defRPr baseline="0"/>
            </a:lvl1pPr>
            <a:lvl2pPr marL="757748" indent="-378875">
              <a:buFont typeface="Arial" panose="020B0604020202020204" pitchFamily="34" charset="0"/>
              <a:buChar char="►"/>
              <a:defRPr/>
            </a:lvl2pPr>
            <a:lvl3pPr marL="1077357" indent="-313259">
              <a:buFont typeface="Arial" panose="020B0604020202020204" pitchFamily="34" charset="0"/>
              <a:buChar char="●"/>
              <a:tabLst/>
              <a:defRPr/>
            </a:lvl3pPr>
            <a:lvl4pPr marL="1828754" indent="0">
              <a:buNone/>
              <a:defRPr/>
            </a:lvl4pPr>
            <a:lvl5pPr marL="2438339" indent="0">
              <a:buNone/>
              <a:defRPr/>
            </a:lvl5pPr>
          </a:lstStyle>
          <a:p>
            <a:pPr lvl="0"/>
            <a:r>
              <a:rPr lang="en-US" dirty="0"/>
              <a:t>Click to add first-level bullet</a:t>
            </a:r>
          </a:p>
          <a:p>
            <a:pPr lvl="1"/>
            <a:r>
              <a:rPr lang="en-US" dirty="0"/>
              <a:t>Second level</a:t>
            </a:r>
          </a:p>
          <a:p>
            <a:pPr lvl="2"/>
            <a:r>
              <a:rPr lang="en-US" dirty="0"/>
              <a:t>Third level</a:t>
            </a:r>
          </a:p>
        </p:txBody>
      </p:sp>
      <p:sp>
        <p:nvSpPr>
          <p:cNvPr id="7" name="Content Placeholder 2"/>
          <p:cNvSpPr>
            <a:spLocks noGrp="1"/>
          </p:cNvSpPr>
          <p:nvPr>
            <p:ph idx="12" hasCustomPrompt="1"/>
          </p:nvPr>
        </p:nvSpPr>
        <p:spPr>
          <a:xfrm>
            <a:off x="6153689" y="1601896"/>
            <a:ext cx="5856276" cy="4525963"/>
          </a:xfrm>
          <a:prstGeom prst="rect">
            <a:avLst/>
          </a:prstGeom>
          <a:ln>
            <a:solidFill>
              <a:schemeClr val="bg1">
                <a:lumMod val="75000"/>
              </a:schemeClr>
            </a:solidFill>
          </a:ln>
        </p:spPr>
        <p:txBody>
          <a:bodyPr vert="horz" lIns="91440" tIns="45720" rIns="91440" bIns="45720" rtlCol="0">
            <a:normAutofit/>
          </a:bodyPr>
          <a:lstStyle>
            <a:lvl1pPr marL="385224" indent="-385224">
              <a:buFont typeface="Arial" panose="020B0604020202020204" pitchFamily="34" charset="0"/>
              <a:buChar char="►"/>
              <a:defRPr lang="en-US" sz="2400" kern="1200" baseline="0" dirty="0" smtClean="0">
                <a:solidFill>
                  <a:schemeClr val="tx1"/>
                </a:solidFill>
                <a:latin typeface="+mn-lt"/>
                <a:ea typeface="+mn-ea"/>
                <a:cs typeface="+mn-cs"/>
              </a:defRPr>
            </a:lvl1pPr>
            <a:lvl2pPr marL="757748" indent="-378875">
              <a:buFont typeface="Arial" panose="020B0604020202020204" pitchFamily="34" charset="0"/>
              <a:buChar char="►"/>
              <a:defRPr/>
            </a:lvl2pPr>
            <a:lvl3pPr marL="1064657" indent="-306910">
              <a:buFont typeface="Arial" panose="020B0604020202020204" pitchFamily="34" charset="0"/>
              <a:buChar char="●"/>
              <a:defRPr/>
            </a:lvl3pPr>
          </a:lstStyle>
          <a:p>
            <a:pPr lvl="0"/>
            <a:r>
              <a:rPr lang="en-US" dirty="0"/>
              <a:t>Click to add first-level bullet</a:t>
            </a:r>
          </a:p>
          <a:p>
            <a:pPr lvl="1"/>
            <a:r>
              <a:rPr lang="en-US" dirty="0"/>
              <a:t>Second level</a:t>
            </a:r>
          </a:p>
          <a:p>
            <a:pPr lvl="2"/>
            <a:r>
              <a:rPr lang="en-US" dirty="0"/>
              <a:t>Third level</a:t>
            </a:r>
          </a:p>
        </p:txBody>
      </p:sp>
      <p:sp>
        <p:nvSpPr>
          <p:cNvPr id="10" name="Source"/>
          <p:cNvSpPr>
            <a:spLocks noGrp="1"/>
          </p:cNvSpPr>
          <p:nvPr>
            <p:ph idx="11" hasCustomPrompt="1"/>
          </p:nvPr>
        </p:nvSpPr>
        <p:spPr>
          <a:xfrm>
            <a:off x="199085" y="6378786"/>
            <a:ext cx="10841449" cy="373381"/>
          </a:xfrm>
          <a:prstGeom prst="rect">
            <a:avLst/>
          </a:prstGeom>
          <a:noFill/>
          <a:ln w="9525" cap="flat" cmpd="sng" algn="ctr">
            <a:noFill/>
            <a:prstDash val="solid"/>
            <a:miter lim="800000"/>
            <a:headEnd type="none" w="med" len="med"/>
            <a:tailEnd type="none" w="med" len="med"/>
          </a:ln>
        </p:spPr>
        <p:txBody>
          <a:bodyPr lIns="0" tIns="0" rIns="0" bIns="0" anchor="b">
            <a:normAutofit/>
          </a:bodyPr>
          <a:lstStyle>
            <a:lvl1pPr marL="0" marR="0" indent="0" algn="l" defTabSz="1219170" rtl="0" eaLnBrk="0" fontAlgn="base" latinLnBrk="0" hangingPunct="0">
              <a:lnSpc>
                <a:spcPct val="100000"/>
              </a:lnSpc>
              <a:spcBef>
                <a:spcPts val="0"/>
              </a:spcBef>
              <a:spcAft>
                <a:spcPct val="0"/>
              </a:spcAft>
              <a:buClr>
                <a:srgbClr val="B50D0D"/>
              </a:buClr>
              <a:buSzPct val="100000"/>
              <a:buFont typeface="Wingdings" pitchFamily="-1" charset="2"/>
              <a:buNone/>
              <a:tabLst/>
              <a:defRPr sz="1600" baseline="0">
                <a:solidFill>
                  <a:srgbClr val="000000"/>
                </a:solidFill>
                <a:latin typeface="Calibri"/>
                <a:cs typeface="Calibri"/>
              </a:defRPr>
            </a:lvl1pPr>
            <a:lvl2pPr marL="999042" indent="-541853">
              <a:spcBef>
                <a:spcPts val="0"/>
              </a:spcBef>
              <a:buClr>
                <a:srgbClr val="B50D0D"/>
              </a:buClr>
              <a:buFont typeface="Lucida Grande"/>
              <a:buNone/>
              <a:defRPr sz="1333">
                <a:latin typeface="Georgia"/>
                <a:cs typeface="Georgia"/>
              </a:defRPr>
            </a:lvl2pPr>
            <a:lvl3pPr marL="1066773" indent="457189">
              <a:spcBef>
                <a:spcPts val="0"/>
              </a:spcBef>
              <a:buClr>
                <a:srgbClr val="B50D0D"/>
              </a:buClr>
              <a:buNone/>
              <a:defRPr sz="1333" baseline="0">
                <a:latin typeface="Georgia"/>
                <a:cs typeface="Georgia"/>
              </a:defRPr>
            </a:lvl3pPr>
            <a:lvl4pPr>
              <a:buClr>
                <a:srgbClr val="B50D0D"/>
              </a:buClr>
              <a:defRPr sz="3733"/>
            </a:lvl4pPr>
            <a:lvl5pPr>
              <a:buClr>
                <a:srgbClr val="B50D0D"/>
              </a:buClr>
              <a:defRPr sz="3733"/>
            </a:lvl5pPr>
          </a:lstStyle>
          <a:p>
            <a:pPr lvl="0"/>
            <a:r>
              <a:rPr lang="en-US" dirty="0"/>
              <a:t>Click to add source information</a:t>
            </a:r>
          </a:p>
        </p:txBody>
      </p:sp>
    </p:spTree>
    <p:extLst>
      <p:ext uri="{BB962C8B-B14F-4D97-AF65-F5344CB8AC3E}">
        <p14:creationId xmlns:p14="http://schemas.microsoft.com/office/powerpoint/2010/main" val="3649446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31" name="Google Shape;31;p10"/>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extLst>
      <p:ext uri="{BB962C8B-B14F-4D97-AF65-F5344CB8AC3E}">
        <p14:creationId xmlns:p14="http://schemas.microsoft.com/office/powerpoint/2010/main" val="4125290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
        <p:cNvGrpSpPr/>
        <p:nvPr/>
      </p:nvGrpSpPr>
      <p:grpSpPr>
        <a:xfrm>
          <a:off x="0" y="0"/>
          <a:ext cx="0" cy="0"/>
          <a:chOff x="0" y="0"/>
          <a:chExt cx="0" cy="0"/>
        </a:xfrm>
      </p:grpSpPr>
      <p:sp>
        <p:nvSpPr>
          <p:cNvPr id="33" name="Google Shape;33;p11"/>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34" name="Google Shape;34;p11"/>
          <p:cNvSpPr txBox="1">
            <a:spLocks noGrp="1"/>
          </p:cNvSpPr>
          <p:nvPr>
            <p:ph type="body" idx="1"/>
          </p:nvPr>
        </p:nvSpPr>
        <p:spPr>
          <a:xfrm>
            <a:off x="609600" y="1600200"/>
            <a:ext cx="53260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5" name="Google Shape;35;p11"/>
          <p:cNvSpPr txBox="1">
            <a:spLocks noGrp="1"/>
          </p:cNvSpPr>
          <p:nvPr>
            <p:ph type="body" idx="2"/>
          </p:nvPr>
        </p:nvSpPr>
        <p:spPr>
          <a:xfrm>
            <a:off x="6256365" y="1600200"/>
            <a:ext cx="5326000" cy="4967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extLst>
      <p:ext uri="{BB962C8B-B14F-4D97-AF65-F5344CB8AC3E}">
        <p14:creationId xmlns:p14="http://schemas.microsoft.com/office/powerpoint/2010/main" val="401781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
        <p:cNvGrpSpPr/>
        <p:nvPr/>
      </p:nvGrpSpPr>
      <p:grpSpPr>
        <a:xfrm>
          <a:off x="0" y="0"/>
          <a:ext cx="0" cy="0"/>
          <a:chOff x="0" y="0"/>
          <a:chExt cx="0" cy="0"/>
        </a:xfrm>
      </p:grpSpPr>
      <p:sp>
        <p:nvSpPr>
          <p:cNvPr id="37" name="Google Shape;37;p12"/>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65369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BD1637-0D27-F54B-A3CE-C829B5942E2D}" type="datetimeFigureOut">
              <a:rPr lang="en-US" smtClean="0"/>
              <a:t>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3470316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3"/>
          <p:cNvSpPr txBox="1">
            <a:spLocks noGrp="1"/>
          </p:cNvSpPr>
          <p:nvPr>
            <p:ph type="body" idx="1"/>
          </p:nvPr>
        </p:nvSpPr>
        <p:spPr>
          <a:xfrm>
            <a:off x="609600" y="5875079"/>
            <a:ext cx="10972800" cy="692700"/>
          </a:xfrm>
          <a:prstGeom prst="rect">
            <a:avLst/>
          </a:prstGeom>
          <a:noFill/>
          <a:ln>
            <a:noFill/>
          </a:ln>
        </p:spPr>
        <p:txBody>
          <a:bodyPr spcFirstLastPara="1" wrap="square" lIns="91425" tIns="91425" rIns="91425" bIns="91425" anchor="t" anchorCtr="0">
            <a:noAutofit/>
          </a:bodyPr>
          <a:lstStyle>
            <a:lvl1pPr marL="457200" lvl="0" indent="-342900" algn="ctr" rtl="0">
              <a:lnSpc>
                <a:spcPct val="100000"/>
              </a:lnSpc>
              <a:spcBef>
                <a:spcPts val="360"/>
              </a:spcBef>
              <a:spcAft>
                <a:spcPts val="0"/>
              </a:spcAft>
              <a:buClr>
                <a:schemeClr val="dk1"/>
              </a:buClr>
              <a:buSzPts val="1800"/>
              <a:buFont typeface="Arial"/>
              <a:buChar char="●"/>
              <a:defRPr sz="1800">
                <a:solidFill>
                  <a:schemeClr val="dk1"/>
                </a:solidFill>
              </a:defRPr>
            </a:lvl1pPr>
            <a:lvl2pPr marL="914400" lvl="1" indent="-342900" algn="ctr" rtl="0">
              <a:lnSpc>
                <a:spcPct val="100000"/>
              </a:lnSpc>
              <a:spcBef>
                <a:spcPts val="0"/>
              </a:spcBef>
              <a:spcAft>
                <a:spcPts val="0"/>
              </a:spcAft>
              <a:buClr>
                <a:schemeClr val="dk1"/>
              </a:buClr>
              <a:buSzPts val="1800"/>
              <a:buFont typeface="Arial"/>
              <a:buChar char="○"/>
              <a:defRPr sz="1800">
                <a:solidFill>
                  <a:schemeClr val="dk1"/>
                </a:solidFill>
              </a:defRPr>
            </a:lvl2pPr>
            <a:lvl3pPr marL="1371600" lvl="2" indent="-342900" algn="ctr" rtl="0">
              <a:lnSpc>
                <a:spcPct val="100000"/>
              </a:lnSpc>
              <a:spcBef>
                <a:spcPts val="0"/>
              </a:spcBef>
              <a:spcAft>
                <a:spcPts val="0"/>
              </a:spcAft>
              <a:buClr>
                <a:schemeClr val="dk1"/>
              </a:buClr>
              <a:buSzPts val="1800"/>
              <a:buFont typeface="Arial"/>
              <a:buChar char="■"/>
              <a:defRPr sz="1800">
                <a:solidFill>
                  <a:schemeClr val="dk1"/>
                </a:solidFill>
              </a:defRPr>
            </a:lvl3pPr>
            <a:lvl4pPr marL="1828800" lvl="3" indent="-342900" algn="ctr" rtl="0">
              <a:lnSpc>
                <a:spcPct val="100000"/>
              </a:lnSpc>
              <a:spcBef>
                <a:spcPts val="0"/>
              </a:spcBef>
              <a:spcAft>
                <a:spcPts val="0"/>
              </a:spcAft>
              <a:buClr>
                <a:schemeClr val="dk1"/>
              </a:buClr>
              <a:buSzPts val="1800"/>
              <a:buFont typeface="Arial"/>
              <a:buChar char="●"/>
              <a:defRPr sz="1800">
                <a:solidFill>
                  <a:schemeClr val="dk1"/>
                </a:solidFill>
              </a:defRPr>
            </a:lvl4pPr>
            <a:lvl5pPr marL="2286000" lvl="4" indent="-342900" algn="ctr" rtl="0">
              <a:lnSpc>
                <a:spcPct val="100000"/>
              </a:lnSpc>
              <a:spcBef>
                <a:spcPts val="0"/>
              </a:spcBef>
              <a:spcAft>
                <a:spcPts val="0"/>
              </a:spcAft>
              <a:buClr>
                <a:schemeClr val="dk1"/>
              </a:buClr>
              <a:buSzPts val="1800"/>
              <a:buFont typeface="Arial"/>
              <a:buChar char="○"/>
              <a:defRPr sz="1800">
                <a:solidFill>
                  <a:schemeClr val="dk1"/>
                </a:solidFill>
              </a:defRPr>
            </a:lvl5pPr>
            <a:lvl6pPr marL="2743200" lvl="5" indent="-342900" algn="ctr" rtl="0">
              <a:lnSpc>
                <a:spcPct val="100000"/>
              </a:lnSpc>
              <a:spcBef>
                <a:spcPts val="0"/>
              </a:spcBef>
              <a:spcAft>
                <a:spcPts val="0"/>
              </a:spcAft>
              <a:buClr>
                <a:schemeClr val="dk1"/>
              </a:buClr>
              <a:buSzPts val="1800"/>
              <a:buFont typeface="Arial"/>
              <a:buChar char="■"/>
              <a:defRPr sz="1800">
                <a:solidFill>
                  <a:schemeClr val="dk1"/>
                </a:solidFill>
              </a:defRPr>
            </a:lvl6pPr>
            <a:lvl7pPr marL="3200400" lvl="6" indent="-342900" algn="ctr" rtl="0">
              <a:lnSpc>
                <a:spcPct val="100000"/>
              </a:lnSpc>
              <a:spcBef>
                <a:spcPts val="0"/>
              </a:spcBef>
              <a:spcAft>
                <a:spcPts val="0"/>
              </a:spcAft>
              <a:buClr>
                <a:schemeClr val="dk1"/>
              </a:buClr>
              <a:buSzPts val="1800"/>
              <a:buFont typeface="Arial"/>
              <a:buChar char="●"/>
              <a:defRPr sz="1800">
                <a:solidFill>
                  <a:schemeClr val="dk1"/>
                </a:solidFill>
              </a:defRPr>
            </a:lvl7pPr>
            <a:lvl8pPr marL="3657600" lvl="7" indent="-342900" algn="ctr" rtl="0">
              <a:lnSpc>
                <a:spcPct val="100000"/>
              </a:lnSpc>
              <a:spcBef>
                <a:spcPts val="0"/>
              </a:spcBef>
              <a:spcAft>
                <a:spcPts val="0"/>
              </a:spcAft>
              <a:buClr>
                <a:schemeClr val="dk1"/>
              </a:buClr>
              <a:buSzPts val="1800"/>
              <a:buFont typeface="Arial"/>
              <a:buChar char="○"/>
              <a:defRPr sz="1800">
                <a:solidFill>
                  <a:schemeClr val="dk1"/>
                </a:solidFill>
              </a:defRPr>
            </a:lvl8pPr>
            <a:lvl9pPr marL="4114800" lvl="8" indent="-342900" algn="ctr" rtl="0">
              <a:lnSpc>
                <a:spcPct val="100000"/>
              </a:lnSpc>
              <a:spcBef>
                <a:spcPts val="0"/>
              </a:spcBef>
              <a:spcAft>
                <a:spcPts val="0"/>
              </a:spcAft>
              <a:buClr>
                <a:schemeClr val="dk1"/>
              </a:buClr>
              <a:buSzPts val="1800"/>
              <a:buFont typeface="Arial"/>
              <a:buChar char="■"/>
              <a:defRPr sz="1800">
                <a:solidFill>
                  <a:schemeClr val="dk1"/>
                </a:solidFill>
              </a:defRPr>
            </a:lvl9pPr>
          </a:lstStyle>
          <a:p>
            <a:endParaRPr/>
          </a:p>
        </p:txBody>
      </p:sp>
    </p:spTree>
    <p:extLst>
      <p:ext uri="{BB962C8B-B14F-4D97-AF65-F5344CB8AC3E}">
        <p14:creationId xmlns:p14="http://schemas.microsoft.com/office/powerpoint/2010/main" val="2482372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75670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BD1637-0D27-F54B-A3CE-C829B5942E2D}" type="datetimeFigureOut">
              <a:rPr lang="en-US" smtClean="0"/>
              <a:t>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301409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2BD1637-0D27-F54B-A3CE-C829B5942E2D}" type="datetimeFigureOut">
              <a:rPr lang="en-US" smtClean="0"/>
              <a:t>7/28/23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4058854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2BD1637-0D27-F54B-A3CE-C829B5942E2D}" type="datetimeFigureOut">
              <a:rPr lang="en-US" smtClean="0"/>
              <a:t>7/28/23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211858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2BD1637-0D27-F54B-A3CE-C829B5942E2D}" type="datetimeFigureOut">
              <a:rPr lang="en-US" smtClean="0"/>
              <a:t>7/28/23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80865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2BD1637-0D27-F54B-A3CE-C829B5942E2D}" type="datetimeFigureOut">
              <a:rPr lang="en-US" smtClean="0"/>
              <a:t>7/28/23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151612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2BD1637-0D27-F54B-A3CE-C829B5942E2D}" type="datetimeFigureOut">
              <a:rPr lang="en-US" smtClean="0"/>
              <a:t>7/28/23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240901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2BD1637-0D27-F54B-A3CE-C829B5942E2D}" type="datetimeFigureOut">
              <a:rPr lang="en-US" smtClean="0"/>
              <a:t>7/28/23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1334A3DE-C3B1-C348-81C2-8098AECCFFB8}" type="slidenum">
              <a:rPr lang="en-US" smtClean="0"/>
              <a:t>‹#›</a:t>
            </a:fld>
            <a:endParaRPr lang="en-US"/>
          </a:p>
        </p:txBody>
      </p:sp>
    </p:spTree>
    <p:extLst>
      <p:ext uri="{BB962C8B-B14F-4D97-AF65-F5344CB8AC3E}">
        <p14:creationId xmlns:p14="http://schemas.microsoft.com/office/powerpoint/2010/main" val="812692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2BD1637-0D27-F54B-A3CE-C829B5942E2D}" type="datetimeFigureOut">
              <a:rPr lang="en-US" smtClean="0"/>
              <a:t>7/28/23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1334A3DE-C3B1-C348-81C2-8098AECCFFB8}" type="slidenum">
              <a:rPr lang="en-US" smtClean="0"/>
              <a:t>‹#›</a:t>
            </a:fld>
            <a:endParaRPr lang="en-US"/>
          </a:p>
        </p:txBody>
      </p:sp>
    </p:spTree>
    <p:extLst>
      <p:ext uri="{BB962C8B-B14F-4D97-AF65-F5344CB8AC3E}">
        <p14:creationId xmlns:p14="http://schemas.microsoft.com/office/powerpoint/2010/main" val="17576030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1" r:id="rId12"/>
    <p:sldLayoutId id="2147483692" r:id="rId13"/>
    <p:sldLayoutId id="2147483693" r:id="rId14"/>
    <p:sldLayoutId id="2147483694" r:id="rId15"/>
    <p:sldLayoutId id="2147483695" r:id="rId16"/>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5" name="Google Shape;25;p8"/>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noAutofit/>
          </a:bodyPr>
          <a:lstStyle>
            <a:lvl1pPr marL="457200" lvl="0"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187382300"/>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pewresearch.org/pubs/2191/young-adults-workers-labor-market-pay-careers-advancement-recession"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hyperlink" Target="http://openintro.org/os" TargetMode="External"/><Relationship Id="rId2" Type="http://schemas.openxmlformats.org/officeDocument/2006/relationships/notesSlide" Target="../notesSlides/notesSlide43.xml"/><Relationship Id="rId1" Type="http://schemas.openxmlformats.org/officeDocument/2006/relationships/slideLayout" Target="../slideLayouts/slideLayout21.xml"/><Relationship Id="rId5" Type="http://schemas.openxmlformats.org/officeDocument/2006/relationships/hyperlink" Target="http://openintro.org/contact" TargetMode="External"/><Relationship Id="rId4" Type="http://schemas.openxmlformats.org/officeDocument/2006/relationships/hyperlink" Target="https://www.openintro.org/download.php?id=teachers_verified_details&amp;referrer=os4_slide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10F45-9978-8FDF-1ACE-97A8086F0D9E}"/>
              </a:ext>
            </a:extLst>
          </p:cNvPr>
          <p:cNvSpPr>
            <a:spLocks noGrp="1"/>
          </p:cNvSpPr>
          <p:nvPr>
            <p:ph type="ctrTitle"/>
          </p:nvPr>
        </p:nvSpPr>
        <p:spPr/>
        <p:txBody>
          <a:bodyPr>
            <a:normAutofit/>
          </a:bodyPr>
          <a:lstStyle/>
          <a:p>
            <a:r>
              <a:rPr lang="en-US" dirty="0"/>
              <a:t>Point Estimates and Sampling Variability </a:t>
            </a:r>
          </a:p>
        </p:txBody>
      </p:sp>
      <p:sp>
        <p:nvSpPr>
          <p:cNvPr id="3" name="Subtitle 2">
            <a:extLst>
              <a:ext uri="{FF2B5EF4-FFF2-40B4-BE49-F238E27FC236}">
                <a16:creationId xmlns:a16="http://schemas.microsoft.com/office/drawing/2014/main" id="{392E18FD-81DF-1C19-AC53-06675BB5943B}"/>
              </a:ext>
            </a:extLst>
          </p:cNvPr>
          <p:cNvSpPr>
            <a:spLocks noGrp="1"/>
          </p:cNvSpPr>
          <p:nvPr>
            <p:ph type="subTitle" idx="1"/>
          </p:nvPr>
        </p:nvSpPr>
        <p:spPr/>
        <p:txBody>
          <a:bodyPr>
            <a:normAutofit fontScale="85000" lnSpcReduction="20000"/>
          </a:bodyPr>
          <a:lstStyle/>
          <a:p>
            <a:r>
              <a:rPr lang="en-US" sz="3000" dirty="0"/>
              <a:t>Dr. Ab Mosca (they/them)</a:t>
            </a:r>
          </a:p>
          <a:p>
            <a:r>
              <a:rPr lang="en-US" sz="1900" i="1" dirty="0"/>
              <a:t>Slides based off slides courtesy of </a:t>
            </a:r>
            <a:r>
              <a:rPr lang="en-US" sz="1900" i="1" dirty="0" err="1"/>
              <a:t>OpenIntro</a:t>
            </a:r>
            <a:r>
              <a:rPr lang="en-US" sz="1900" i="1" dirty="0"/>
              <a:t> and John </a:t>
            </a:r>
            <a:r>
              <a:rPr lang="en-US" sz="1900" i="1" dirty="0" err="1"/>
              <a:t>McGreedy</a:t>
            </a:r>
            <a:r>
              <a:rPr lang="en-US" sz="1900" i="1" dirty="0"/>
              <a:t> of Johns Hopkins University </a:t>
            </a:r>
          </a:p>
        </p:txBody>
      </p:sp>
    </p:spTree>
    <p:extLst>
      <p:ext uri="{BB962C8B-B14F-4D97-AF65-F5344CB8AC3E}">
        <p14:creationId xmlns:p14="http://schemas.microsoft.com/office/powerpoint/2010/main" val="1384999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Note about Variation in Sample Mean Values</a:t>
            </a:r>
          </a:p>
        </p:txBody>
      </p:sp>
      <p:sp>
        <p:nvSpPr>
          <p:cNvPr id="6" name="Content Placeholder 5"/>
          <p:cNvSpPr>
            <a:spLocks noGrp="1"/>
          </p:cNvSpPr>
          <p:nvPr>
            <p:ph idx="1"/>
          </p:nvPr>
        </p:nvSpPr>
        <p:spPr>
          <a:xfrm>
            <a:off x="199085" y="1600204"/>
            <a:ext cx="11810881" cy="962201"/>
          </a:xfrm>
        </p:spPr>
        <p:txBody>
          <a:bodyPr/>
          <a:lstStyle/>
          <a:p>
            <a:r>
              <a:rPr lang="en-US" dirty="0"/>
              <a:t>The variation in sample means depends on size of each sample, not number of samples taken in the simulation</a:t>
            </a:r>
          </a:p>
        </p:txBody>
      </p:sp>
      <p:pic>
        <p:nvPicPr>
          <p:cNvPr id="3" name="Content Placeholder 2" descr="This side-by-side boxplot documents the estimated sampling distribution of sample mean heights for 5,000 and 10,000 random samples of sizes n=20, n=50, and n=150."/>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4278842" y="2643232"/>
            <a:ext cx="3651249" cy="3651249"/>
          </a:xfrm>
          <a:ln>
            <a:noFill/>
          </a:ln>
        </p:spPr>
      </p:pic>
      <p:sp>
        <p:nvSpPr>
          <p:cNvPr id="7" name="Content Placeholder 6"/>
          <p:cNvSpPr>
            <a:spLocks noGrp="1"/>
          </p:cNvSpPr>
          <p:nvPr>
            <p:ph idx="11"/>
          </p:nvPr>
        </p:nvSpPr>
        <p:spPr/>
        <p:txBody>
          <a:bodyPr/>
          <a:lstStyle/>
          <a:p>
            <a:endParaRPr lang="en-US" dirty="0"/>
          </a:p>
        </p:txBody>
      </p:sp>
    </p:spTree>
    <p:extLst>
      <p:ext uri="{BB962C8B-B14F-4D97-AF65-F5344CB8AC3E}">
        <p14:creationId xmlns:p14="http://schemas.microsoft.com/office/powerpoint/2010/main" val="21377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Length of Stay </a:t>
            </a:r>
            <a:r>
              <a:rPr lang="en-US"/>
              <a:t>in 2011 , </a:t>
            </a:r>
            <a:r>
              <a:rPr lang="en-US" dirty="0"/>
              <a:t>Heritage Health Enrollees Who Were Hospitalized at Least Once</a:t>
            </a:r>
          </a:p>
        </p:txBody>
      </p:sp>
      <p:pic>
        <p:nvPicPr>
          <p:cNvPr id="5" name="Content Placeholder 4" descr="This histogram documents total length of stay data for a random sample of 50 Heritage Health enrollees."/>
          <p:cNvPicPr>
            <a:picLocks noGrp="1" noChangeAspect="1"/>
          </p:cNvPicPr>
          <p:nvPr>
            <p:ph idx="13"/>
          </p:nvPr>
        </p:nvPicPr>
        <p:blipFill>
          <a:blip r:embed="rId2">
            <a:extLst>
              <a:ext uri="{28A0092B-C50C-407E-A947-70E740481C1C}">
                <a14:useLocalDpi xmlns:a14="http://schemas.microsoft.com/office/drawing/2010/main" val="0"/>
              </a:ext>
            </a:extLst>
          </a:blip>
          <a:stretch>
            <a:fillRect/>
          </a:stretch>
        </p:blipFill>
        <p:spPr>
          <a:xfrm>
            <a:off x="777090" y="1603136"/>
            <a:ext cx="5511261" cy="4519560"/>
          </a:xfrm>
          <a:ln>
            <a:noFill/>
          </a:ln>
        </p:spPr>
      </p:pic>
      <p:pic>
        <p:nvPicPr>
          <p:cNvPr id="7" name="Content Placeholder 6" descr="This histogram documents the total length of stay data for Heritage Health enrollees."/>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6659205" y="1605253"/>
            <a:ext cx="4844708" cy="4519560"/>
          </a:xfrm>
          <a:ln>
            <a:noFill/>
          </a:ln>
        </p:spPr>
      </p:pic>
      <p:sp>
        <p:nvSpPr>
          <p:cNvPr id="6" name="Content Placeholder 5"/>
          <p:cNvSpPr>
            <a:spLocks noGrp="1"/>
          </p:cNvSpPr>
          <p:nvPr>
            <p:ph idx="11"/>
          </p:nvPr>
        </p:nvSpPr>
        <p:spPr/>
        <p:txBody>
          <a:bodyPr/>
          <a:lstStyle/>
          <a:p>
            <a:endParaRPr lang="en-US" dirty="0"/>
          </a:p>
        </p:txBody>
      </p:sp>
    </p:spTree>
    <p:extLst>
      <p:ext uri="{BB962C8B-B14F-4D97-AF65-F5344CB8AC3E}">
        <p14:creationId xmlns:p14="http://schemas.microsoft.com/office/powerpoint/2010/main" val="174014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Mean LOS from 5,000 Random Samples of Size </a:t>
            </a:r>
            <a:r>
              <a:rPr lang="en-US" i="1" dirty="0"/>
              <a:t>n</a:t>
            </a:r>
            <a:r>
              <a:rPr lang="en-US" dirty="0"/>
              <a:t>=50</a:t>
            </a:r>
          </a:p>
        </p:txBody>
      </p:sp>
      <p:sp>
        <p:nvSpPr>
          <p:cNvPr id="8" name="Content Placeholder 7"/>
          <p:cNvSpPr>
            <a:spLocks noGrp="1"/>
          </p:cNvSpPr>
          <p:nvPr>
            <p:ph idx="11"/>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193854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Mean LOS from 5,000 Random Samples of Size </a:t>
            </a:r>
            <a:r>
              <a:rPr lang="en-US" i="1" dirty="0"/>
              <a:t>n</a:t>
            </a:r>
            <a:r>
              <a:rPr lang="en-US" dirty="0"/>
              <a:t>=250</a:t>
            </a:r>
          </a:p>
        </p:txBody>
      </p:sp>
      <p:sp>
        <p:nvSpPr>
          <p:cNvPr id="8" name="Content Placeholder 7"/>
          <p:cNvSpPr>
            <a:spLocks noGrp="1"/>
          </p:cNvSpPr>
          <p:nvPr>
            <p:ph idx="11"/>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1601002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Mean LOS from 5,000 Random Samples of Size </a:t>
            </a:r>
            <a:r>
              <a:rPr lang="en-US" i="1" dirty="0"/>
              <a:t>n</a:t>
            </a:r>
            <a:r>
              <a:rPr lang="en-US" dirty="0"/>
              <a:t>=400</a:t>
            </a:r>
          </a:p>
        </p:txBody>
      </p:sp>
      <p:sp>
        <p:nvSpPr>
          <p:cNvPr id="8" name="Content Placeholder 7"/>
          <p:cNvSpPr>
            <a:spLocks noGrp="1"/>
          </p:cNvSpPr>
          <p:nvPr>
            <p:ph idx="11"/>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73374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Sampling Distribution of Mean LOSs Compared in Side-by-Side Boxplot</a:t>
            </a:r>
          </a:p>
        </p:txBody>
      </p:sp>
      <p:pic>
        <p:nvPicPr>
          <p:cNvPr id="3" name="Content Placeholder 2" descr="This side-by-side boxplot documents the estimated sampling distribution of sample mean length of stay values for 5,000 random samples of sizes n=50, n=250, and n=40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a:ln>
            <a:noFill/>
          </a:ln>
        </p:spPr>
      </p:pic>
      <p:sp>
        <p:nvSpPr>
          <p:cNvPr id="8" name="Content Placeholder 7"/>
          <p:cNvSpPr>
            <a:spLocks noGrp="1"/>
          </p:cNvSpPr>
          <p:nvPr>
            <p:ph idx="11"/>
          </p:nvPr>
        </p:nvSpPr>
        <p:spPr/>
        <p:txBody>
          <a:bodyPr/>
          <a:lstStyle/>
          <a:p>
            <a:endParaRPr lang="en-US" dirty="0"/>
          </a:p>
        </p:txBody>
      </p:sp>
    </p:spTree>
    <p:extLst>
      <p:ext uri="{BB962C8B-B14F-4D97-AF65-F5344CB8AC3E}">
        <p14:creationId xmlns:p14="http://schemas.microsoft.com/office/powerpoint/2010/main" val="54591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Statistics for Each Estimated Sampling Distribution: LOS Means</a:t>
            </a:r>
          </a:p>
        </p:txBody>
      </p:sp>
      <p:sp>
        <p:nvSpPr>
          <p:cNvPr id="6" name="Content Placeholder 5"/>
          <p:cNvSpPr>
            <a:spLocks noGrp="1"/>
          </p:cNvSpPr>
          <p:nvPr>
            <p:ph idx="1"/>
          </p:nvPr>
        </p:nvSpPr>
        <p:spPr>
          <a:xfrm>
            <a:off x="199085" y="1600202"/>
            <a:ext cx="11810881" cy="1717620"/>
          </a:xfrm>
        </p:spPr>
        <p:txBody>
          <a:bodyPr/>
          <a:lstStyle/>
          <a:p>
            <a:r>
              <a:rPr lang="en-US" dirty="0"/>
              <a:t>The true population mean length of stay (LOS) is 4.25 days</a:t>
            </a:r>
          </a:p>
          <a:p>
            <a:r>
              <a:rPr lang="en-US" dirty="0"/>
              <a:t>Here are the means and standard deviations of the sample means in each simulated sampling distribution:</a:t>
            </a:r>
          </a:p>
        </p:txBody>
      </p:sp>
      <p:graphicFrame>
        <p:nvGraphicFramePr>
          <p:cNvPr id="9" name="Content Placeholder 8" descr="This table documents the mean of 5,000 sample means and the standard deviation of 5,000 sample means for sample sizes n=50, n=250, and n=400."/>
          <p:cNvGraphicFramePr>
            <a:graphicFrameLocks noGrp="1"/>
          </p:cNvGraphicFramePr>
          <p:nvPr>
            <p:ph idx="12"/>
          </p:nvPr>
        </p:nvGraphicFramePr>
        <p:xfrm>
          <a:off x="198965" y="3521662"/>
          <a:ext cx="11811000" cy="1977813"/>
        </p:xfrm>
        <a:graphic>
          <a:graphicData uri="http://schemas.openxmlformats.org/drawingml/2006/table">
            <a:tbl>
              <a:tblPr firstRow="1" bandRow="1">
                <a:tableStyleId>{616DA210-FB5B-4158-B5E0-FEB733F419BA}</a:tableStyleId>
              </a:tblPr>
              <a:tblGrid>
                <a:gridCol w="2874087">
                  <a:extLst>
                    <a:ext uri="{9D8B030D-6E8A-4147-A177-3AD203B41FA5}">
                      <a16:colId xmlns:a16="http://schemas.microsoft.com/office/drawing/2014/main" val="20000"/>
                    </a:ext>
                  </a:extLst>
                </a:gridCol>
                <a:gridCol w="4342356">
                  <a:extLst>
                    <a:ext uri="{9D8B030D-6E8A-4147-A177-3AD203B41FA5}">
                      <a16:colId xmlns:a16="http://schemas.microsoft.com/office/drawing/2014/main" val="20001"/>
                    </a:ext>
                  </a:extLst>
                </a:gridCol>
                <a:gridCol w="4594557">
                  <a:extLst>
                    <a:ext uri="{9D8B030D-6E8A-4147-A177-3AD203B41FA5}">
                      <a16:colId xmlns:a16="http://schemas.microsoft.com/office/drawing/2014/main" val="20002"/>
                    </a:ext>
                  </a:extLst>
                </a:gridCol>
              </a:tblGrid>
              <a:tr h="494453">
                <a:tc>
                  <a:txBody>
                    <a:bodyPr/>
                    <a:lstStyle/>
                    <a:p>
                      <a:pPr algn="r"/>
                      <a:r>
                        <a:rPr lang="en-US" sz="2400" dirty="0"/>
                        <a:t>Sample size</a:t>
                      </a:r>
                    </a:p>
                  </a:txBody>
                  <a:tcPr marL="121920" marR="121920" marT="60960" marB="60960"/>
                </a:tc>
                <a:tc>
                  <a:txBody>
                    <a:bodyPr/>
                    <a:lstStyle/>
                    <a:p>
                      <a:pPr algn="ctr"/>
                      <a:r>
                        <a:rPr lang="en-US" sz="2400" dirty="0"/>
                        <a:t>Mean</a:t>
                      </a:r>
                      <a:r>
                        <a:rPr lang="en-US" sz="2400" baseline="0" dirty="0"/>
                        <a:t> of 5,000 sample means</a:t>
                      </a:r>
                      <a:endParaRPr lang="en-US" sz="2400" dirty="0"/>
                    </a:p>
                  </a:txBody>
                  <a:tcPr marL="121920" marR="121920" marT="60960" marB="60960"/>
                </a:tc>
                <a:tc>
                  <a:txBody>
                    <a:bodyPr/>
                    <a:lstStyle/>
                    <a:p>
                      <a:pPr algn="ctr"/>
                      <a:r>
                        <a:rPr lang="en-US" sz="2400" dirty="0"/>
                        <a:t>SD of 5,000 sample means*</a:t>
                      </a:r>
                    </a:p>
                  </a:txBody>
                  <a:tcPr marL="121920" marR="121920" marT="60960" marB="60960"/>
                </a:tc>
                <a:extLst>
                  <a:ext uri="{0D108BD9-81ED-4DB2-BD59-A6C34878D82A}">
                    <a16:rowId xmlns:a16="http://schemas.microsoft.com/office/drawing/2014/main" val="10000"/>
                  </a:ext>
                </a:extLst>
              </a:tr>
              <a:tr h="494453">
                <a:tc>
                  <a:txBody>
                    <a:bodyPr/>
                    <a:lstStyle/>
                    <a:p>
                      <a:pPr algn="r"/>
                      <a:r>
                        <a:rPr lang="en-US" sz="2400" i="1" dirty="0"/>
                        <a:t>n</a:t>
                      </a:r>
                      <a:r>
                        <a:rPr lang="en-US" sz="2400" dirty="0"/>
                        <a:t>=50</a:t>
                      </a:r>
                    </a:p>
                  </a:txBody>
                  <a:tcPr marL="121920" marR="121920" marT="60960" marB="60960"/>
                </a:tc>
                <a:tc>
                  <a:txBody>
                    <a:bodyPr/>
                    <a:lstStyle/>
                    <a:p>
                      <a:pPr algn="ctr"/>
                      <a:r>
                        <a:rPr lang="en-US" sz="2400" dirty="0"/>
                        <a:t>4.22 days</a:t>
                      </a:r>
                    </a:p>
                  </a:txBody>
                  <a:tcPr marL="121920" marR="121920" marT="60960" marB="60960"/>
                </a:tc>
                <a:tc>
                  <a:txBody>
                    <a:bodyPr/>
                    <a:lstStyle/>
                    <a:p>
                      <a:pPr algn="ctr"/>
                      <a:r>
                        <a:rPr lang="en-US" sz="2400" dirty="0"/>
                        <a:t>0.71 days</a:t>
                      </a:r>
                    </a:p>
                  </a:txBody>
                  <a:tcPr marL="121920" marR="121920" marT="60960" marB="60960"/>
                </a:tc>
                <a:extLst>
                  <a:ext uri="{0D108BD9-81ED-4DB2-BD59-A6C34878D82A}">
                    <a16:rowId xmlns:a16="http://schemas.microsoft.com/office/drawing/2014/main" val="10001"/>
                  </a:ext>
                </a:extLst>
              </a:tr>
              <a:tr h="494453">
                <a:tc>
                  <a:txBody>
                    <a:bodyPr/>
                    <a:lstStyle/>
                    <a:p>
                      <a:pPr algn="r"/>
                      <a:r>
                        <a:rPr lang="en-US" sz="2400" i="1" dirty="0"/>
                        <a:t>n</a:t>
                      </a:r>
                      <a:r>
                        <a:rPr lang="en-US" sz="2400" dirty="0"/>
                        <a:t>=250</a:t>
                      </a:r>
                    </a:p>
                  </a:txBody>
                  <a:tcPr marL="121920" marR="121920" marT="60960" marB="60960"/>
                </a:tc>
                <a:tc>
                  <a:txBody>
                    <a:bodyPr/>
                    <a:lstStyle/>
                    <a:p>
                      <a:pPr algn="ctr"/>
                      <a:r>
                        <a:rPr lang="en-US" sz="2400" dirty="0"/>
                        <a:t>4.25 days</a:t>
                      </a:r>
                    </a:p>
                  </a:txBody>
                  <a:tcPr marL="121920" marR="121920" marT="60960" marB="60960"/>
                </a:tc>
                <a:tc>
                  <a:txBody>
                    <a:bodyPr/>
                    <a:lstStyle/>
                    <a:p>
                      <a:pPr algn="ctr"/>
                      <a:r>
                        <a:rPr lang="en-US" sz="2400" dirty="0"/>
                        <a:t>0.31 days</a:t>
                      </a:r>
                    </a:p>
                  </a:txBody>
                  <a:tcPr marL="121920" marR="121920" marT="60960" marB="60960"/>
                </a:tc>
                <a:extLst>
                  <a:ext uri="{0D108BD9-81ED-4DB2-BD59-A6C34878D82A}">
                    <a16:rowId xmlns:a16="http://schemas.microsoft.com/office/drawing/2014/main" val="10002"/>
                  </a:ext>
                </a:extLst>
              </a:tr>
              <a:tr h="494453">
                <a:tc>
                  <a:txBody>
                    <a:bodyPr/>
                    <a:lstStyle/>
                    <a:p>
                      <a:pPr algn="r"/>
                      <a:r>
                        <a:rPr lang="en-US" sz="2400" i="1" dirty="0"/>
                        <a:t>n</a:t>
                      </a:r>
                      <a:r>
                        <a:rPr lang="en-US" sz="2400" dirty="0"/>
                        <a:t>=400</a:t>
                      </a:r>
                    </a:p>
                  </a:txBody>
                  <a:tcPr marL="121920" marR="121920" marT="60960" marB="60960"/>
                </a:tc>
                <a:tc>
                  <a:txBody>
                    <a:bodyPr/>
                    <a:lstStyle/>
                    <a:p>
                      <a:pPr algn="ctr"/>
                      <a:r>
                        <a:rPr lang="en-US" sz="2400" dirty="0"/>
                        <a:t>4.25 days</a:t>
                      </a:r>
                    </a:p>
                  </a:txBody>
                  <a:tcPr marL="121920" marR="121920" marT="60960" marB="60960"/>
                </a:tc>
                <a:tc>
                  <a:txBody>
                    <a:bodyPr/>
                    <a:lstStyle/>
                    <a:p>
                      <a:pPr algn="ctr"/>
                      <a:r>
                        <a:rPr lang="en-US" sz="2400" dirty="0"/>
                        <a:t>0.24</a:t>
                      </a:r>
                      <a:r>
                        <a:rPr lang="en-US" sz="2400" baseline="0" dirty="0"/>
                        <a:t> days</a:t>
                      </a:r>
                      <a:endParaRPr lang="en-US" sz="2400" dirty="0"/>
                    </a:p>
                  </a:txBody>
                  <a:tcPr marL="121920" marR="121920" marT="60960" marB="60960"/>
                </a:tc>
                <a:extLst>
                  <a:ext uri="{0D108BD9-81ED-4DB2-BD59-A6C34878D82A}">
                    <a16:rowId xmlns:a16="http://schemas.microsoft.com/office/drawing/2014/main" val="10003"/>
                  </a:ext>
                </a:extLst>
              </a:tr>
            </a:tbl>
          </a:graphicData>
        </a:graphic>
      </p:graphicFrame>
      <p:sp>
        <p:nvSpPr>
          <p:cNvPr id="7" name="Content Placeholder 6"/>
          <p:cNvSpPr>
            <a:spLocks noGrp="1"/>
          </p:cNvSpPr>
          <p:nvPr>
            <p:ph idx="11"/>
          </p:nvPr>
        </p:nvSpPr>
        <p:spPr/>
        <p:txBody>
          <a:bodyPr/>
          <a:lstStyle/>
          <a:p>
            <a:r>
              <a:rPr lang="en-US" dirty="0"/>
              <a:t>*Soon, we refer to this as the standard error of the sample mean</a:t>
            </a:r>
          </a:p>
        </p:txBody>
      </p:sp>
    </p:spTree>
    <p:extLst>
      <p:ext uri="{BB962C8B-B14F-4D97-AF65-F5344CB8AC3E}">
        <p14:creationId xmlns:p14="http://schemas.microsoft.com/office/powerpoint/2010/main" val="1069011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Summary—1</a:t>
            </a:r>
          </a:p>
        </p:txBody>
      </p:sp>
      <p:sp>
        <p:nvSpPr>
          <p:cNvPr id="3" name="Content Placeholder 2"/>
          <p:cNvSpPr>
            <a:spLocks noGrp="1"/>
          </p:cNvSpPr>
          <p:nvPr>
            <p:ph idx="1"/>
          </p:nvPr>
        </p:nvSpPr>
        <p:spPr/>
        <p:txBody>
          <a:bodyPr/>
          <a:lstStyle/>
          <a:p>
            <a:r>
              <a:rPr lang="en-US" dirty="0"/>
              <a:t>Theoretical sampling distributions for sample means across random samples of the same size, from the same population, can be estimated via computer simulation</a:t>
            </a:r>
          </a:p>
          <a:p>
            <a:r>
              <a:rPr lang="en-US" dirty="0"/>
              <a:t>Simulation is a useful tool for helping explore the properties of these sampling distributions. Some properties observed with the two examples in this lecture, which will be generalized shortly, include:</a:t>
            </a:r>
          </a:p>
        </p:txBody>
      </p:sp>
      <p:sp>
        <p:nvSpPr>
          <p:cNvPr id="4" name="Content Placeholder 3"/>
          <p:cNvSpPr>
            <a:spLocks noGrp="1"/>
          </p:cNvSpPr>
          <p:nvPr>
            <p:ph idx="11"/>
          </p:nvPr>
        </p:nvSpPr>
        <p:spPr/>
        <p:txBody>
          <a:bodyPr/>
          <a:lstStyle/>
          <a:p>
            <a:endParaRPr lang="en-US" dirty="0"/>
          </a:p>
        </p:txBody>
      </p:sp>
    </p:spTree>
    <p:extLst>
      <p:ext uri="{BB962C8B-B14F-4D97-AF65-F5344CB8AC3E}">
        <p14:creationId xmlns:p14="http://schemas.microsoft.com/office/powerpoint/2010/main" val="43333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Summary—2</a:t>
            </a:r>
          </a:p>
        </p:txBody>
      </p:sp>
      <p:sp>
        <p:nvSpPr>
          <p:cNvPr id="3" name="Content Placeholder 2"/>
          <p:cNvSpPr>
            <a:spLocks noGrp="1"/>
          </p:cNvSpPr>
          <p:nvPr>
            <p:ph idx="1"/>
          </p:nvPr>
        </p:nvSpPr>
        <p:spPr/>
        <p:txBody>
          <a:bodyPr/>
          <a:lstStyle/>
          <a:p>
            <a:r>
              <a:rPr lang="en-US" dirty="0"/>
              <a:t>Ultimately, estimating the characteristics of a sampling distribution will be done using the results from a single random sample from a population.  Later in this lecture set, the properties that have been demonstrated empirically via the simulations in this section will be generalized</a:t>
            </a:r>
          </a:p>
        </p:txBody>
      </p:sp>
      <p:sp>
        <p:nvSpPr>
          <p:cNvPr id="4" name="Content Placeholder 3"/>
          <p:cNvSpPr>
            <a:spLocks noGrp="1"/>
          </p:cNvSpPr>
          <p:nvPr>
            <p:ph idx="11"/>
          </p:nvPr>
        </p:nvSpPr>
        <p:spPr/>
        <p:txBody>
          <a:bodyPr/>
          <a:lstStyle/>
          <a:p>
            <a:endParaRPr lang="en-US" dirty="0"/>
          </a:p>
        </p:txBody>
      </p:sp>
    </p:spTree>
    <p:extLst>
      <p:ext uri="{BB962C8B-B14F-4D97-AF65-F5344CB8AC3E}">
        <p14:creationId xmlns:p14="http://schemas.microsoft.com/office/powerpoint/2010/main" val="972180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Examples: Sampling Distribution of Sample Proportions and Sample Incidence Rates</a:t>
            </a:r>
          </a:p>
        </p:txBody>
      </p:sp>
    </p:spTree>
    <p:extLst>
      <p:ext uri="{BB962C8B-B14F-4D97-AF65-F5344CB8AC3E}">
        <p14:creationId xmlns:p14="http://schemas.microsoft.com/office/powerpoint/2010/main" val="1773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Examples: Sampling Distribution of the Sample Mean</a:t>
            </a:r>
          </a:p>
        </p:txBody>
      </p:sp>
    </p:spTree>
    <p:extLst>
      <p:ext uri="{BB962C8B-B14F-4D97-AF65-F5344CB8AC3E}">
        <p14:creationId xmlns:p14="http://schemas.microsoft.com/office/powerpoint/2010/main" val="1341042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Learning Objectives—1</a:t>
            </a:r>
          </a:p>
        </p:txBody>
      </p:sp>
      <p:sp>
        <p:nvSpPr>
          <p:cNvPr id="4" name="Content Placeholder 3"/>
          <p:cNvSpPr>
            <a:spLocks noGrp="1"/>
          </p:cNvSpPr>
          <p:nvPr>
            <p:ph idx="1"/>
          </p:nvPr>
        </p:nvSpPr>
        <p:spPr/>
        <p:txBody>
          <a:bodyPr/>
          <a:lstStyle/>
          <a:p>
            <a:r>
              <a:rPr lang="en-US" dirty="0"/>
              <a:t>Upon completion of this lecture section, you will be able to:</a:t>
            </a:r>
          </a:p>
          <a:p>
            <a:pPr lvl="1"/>
            <a:r>
              <a:rPr lang="en-US" dirty="0"/>
              <a:t>Describe the sampling distribution of a sample proportion and a sample incidence rate, in terms of their compositions</a:t>
            </a:r>
          </a:p>
          <a:p>
            <a:pPr lvl="1"/>
            <a:r>
              <a:rPr lang="en-US" dirty="0"/>
              <a:t>Comment on some characteristics of the sampling distributions for proportions and incidence rates, demonstrated empirically, by simulations, including:</a:t>
            </a:r>
          </a:p>
          <a:p>
            <a:pPr lvl="2"/>
            <a:r>
              <a:rPr lang="en-US" dirty="0"/>
              <a:t>General shape of the distributions</a:t>
            </a:r>
          </a:p>
          <a:p>
            <a:pPr lvl="2"/>
            <a:r>
              <a:rPr lang="en-US" dirty="0"/>
              <a:t>Center of the distributions</a:t>
            </a:r>
          </a:p>
          <a:p>
            <a:pPr lvl="2"/>
            <a:r>
              <a:rPr lang="en-US" dirty="0"/>
              <a:t>Variability of the distributions, and the relationship to the size of the samples each statistic is based upon</a:t>
            </a:r>
          </a:p>
          <a:p>
            <a:endParaRPr lang="en-US" dirty="0"/>
          </a:p>
        </p:txBody>
      </p:sp>
      <p:sp>
        <p:nvSpPr>
          <p:cNvPr id="5" name="Content Placeholder 4"/>
          <p:cNvSpPr>
            <a:spLocks noGrp="1"/>
          </p:cNvSpPr>
          <p:nvPr>
            <p:ph idx="11"/>
          </p:nvPr>
        </p:nvSpPr>
        <p:spPr/>
        <p:txBody>
          <a:bodyPr/>
          <a:lstStyle/>
          <a:p>
            <a:endParaRPr lang="en-US" dirty="0"/>
          </a:p>
        </p:txBody>
      </p:sp>
    </p:spTree>
    <p:extLst>
      <p:ext uri="{BB962C8B-B14F-4D97-AF65-F5344CB8AC3E}">
        <p14:creationId xmlns:p14="http://schemas.microsoft.com/office/powerpoint/2010/main" val="12222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Learning Objectives—2</a:t>
            </a:r>
          </a:p>
        </p:txBody>
      </p:sp>
      <p:sp>
        <p:nvSpPr>
          <p:cNvPr id="4" name="Content Placeholder 3"/>
          <p:cNvSpPr>
            <a:spLocks noGrp="1"/>
          </p:cNvSpPr>
          <p:nvPr>
            <p:ph idx="1"/>
          </p:nvPr>
        </p:nvSpPr>
        <p:spPr/>
        <p:txBody>
          <a:bodyPr/>
          <a:lstStyle/>
          <a:p>
            <a:r>
              <a:rPr lang="en-US" dirty="0"/>
              <a:t>Upon completion of this lecture section, you will be able to:</a:t>
            </a:r>
          </a:p>
          <a:p>
            <a:pPr lvl="1"/>
            <a:r>
              <a:rPr lang="en-US" dirty="0"/>
              <a:t>Comment on the similarities between this lecture section’s results and the results for sampling distributions of sample means from the previous section</a:t>
            </a:r>
          </a:p>
        </p:txBody>
      </p:sp>
      <p:sp>
        <p:nvSpPr>
          <p:cNvPr id="5" name="Content Placeholder 4"/>
          <p:cNvSpPr>
            <a:spLocks noGrp="1"/>
          </p:cNvSpPr>
          <p:nvPr>
            <p:ph idx="11"/>
          </p:nvPr>
        </p:nvSpPr>
        <p:spPr/>
        <p:txBody>
          <a:bodyPr/>
          <a:lstStyle/>
          <a:p>
            <a:endParaRPr lang="en-US" dirty="0"/>
          </a:p>
        </p:txBody>
      </p:sp>
    </p:spTree>
    <p:extLst>
      <p:ext uri="{BB962C8B-B14F-4D97-AF65-F5344CB8AC3E}">
        <p14:creationId xmlns:p14="http://schemas.microsoft.com/office/powerpoint/2010/main" val="174621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Poverty in Baltimore</a:t>
            </a:r>
          </a:p>
        </p:txBody>
      </p:sp>
      <p:pic>
        <p:nvPicPr>
          <p:cNvPr id="4" name="Content Placeholder 3" descr="This graph documents poverty in Baltimore of a random sample of city residents."/>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62472" y="1603136"/>
            <a:ext cx="4527688" cy="4519560"/>
          </a:xfrm>
          <a:ln>
            <a:noFill/>
          </a:ln>
        </p:spPr>
      </p:pic>
      <p:pic>
        <p:nvPicPr>
          <p:cNvPr id="16" name="Content Placeholder 15" descr="This graph documents poverty in Baltimore of a random sample of city residents."/>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6817715" y="1605253"/>
            <a:ext cx="4527688" cy="4519560"/>
          </a:xfrm>
          <a:ln>
            <a:noFill/>
          </a:ln>
        </p:spPr>
      </p:pic>
      <p:sp>
        <p:nvSpPr>
          <p:cNvPr id="12" name="Content Placeholder 11"/>
          <p:cNvSpPr>
            <a:spLocks noGrp="1"/>
          </p:cNvSpPr>
          <p:nvPr>
            <p:ph idx="11"/>
          </p:nvPr>
        </p:nvSpPr>
        <p:spPr/>
        <p:txBody>
          <a:bodyPr/>
          <a:lstStyle/>
          <a:p>
            <a:endParaRPr lang="en-US" dirty="0"/>
          </a:p>
        </p:txBody>
      </p:sp>
    </p:spTree>
    <p:extLst>
      <p:ext uri="{BB962C8B-B14F-4D97-AF65-F5344CB8AC3E}">
        <p14:creationId xmlns:p14="http://schemas.microsoft.com/office/powerpoint/2010/main" val="556973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Proportion in Poverty from 5,000 Random Samples of Size </a:t>
            </a:r>
            <a:r>
              <a:rPr lang="en-US" i="1" dirty="0"/>
              <a:t>n</a:t>
            </a:r>
            <a:r>
              <a:rPr lang="en-US" dirty="0"/>
              <a:t>=50</a:t>
            </a:r>
          </a:p>
        </p:txBody>
      </p:sp>
      <p:sp>
        <p:nvSpPr>
          <p:cNvPr id="8" name="Content Placeholder 7"/>
          <p:cNvSpPr>
            <a:spLocks noGrp="1"/>
          </p:cNvSpPr>
          <p:nvPr>
            <p:ph idx="11"/>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103186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Proportion in Poverty from 5,000 Random Samples of Size </a:t>
            </a:r>
            <a:r>
              <a:rPr lang="en-US" i="1" dirty="0"/>
              <a:t>n</a:t>
            </a:r>
            <a:r>
              <a:rPr lang="en-US" dirty="0"/>
              <a:t>=150</a:t>
            </a:r>
          </a:p>
        </p:txBody>
      </p:sp>
      <p:sp>
        <p:nvSpPr>
          <p:cNvPr id="8" name="Content Placeholder 7"/>
          <p:cNvSpPr>
            <a:spLocks noGrp="1"/>
          </p:cNvSpPr>
          <p:nvPr>
            <p:ph idx="11"/>
          </p:nvPr>
        </p:nvSpPr>
        <p:spPr/>
        <p:txBody>
          <a:bodyPr/>
          <a:lstStyle/>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107197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Proportion in Poverty from 5,000 Random Samples of Size </a:t>
            </a:r>
            <a:r>
              <a:rPr lang="en-US" i="1" dirty="0"/>
              <a:t>n</a:t>
            </a:r>
            <a:r>
              <a:rPr lang="en-US" dirty="0"/>
              <a:t>=500</a:t>
            </a:r>
          </a:p>
        </p:txBody>
      </p:sp>
      <p:sp>
        <p:nvSpPr>
          <p:cNvPr id="8" name="Content Placeholder 7"/>
          <p:cNvSpPr>
            <a:spLocks noGrp="1"/>
          </p:cNvSpPr>
          <p:nvPr>
            <p:ph idx="11"/>
          </p:nvPr>
        </p:nvSpPr>
        <p:spPr/>
        <p:txBody>
          <a:bodyPr/>
          <a:lstStyle/>
          <a:p>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600199"/>
            <a:ext cx="4876800" cy="4876800"/>
          </a:xfrm>
        </p:spPr>
      </p:pic>
    </p:spTree>
    <p:extLst>
      <p:ext uri="{BB962C8B-B14F-4D97-AF65-F5344CB8AC3E}">
        <p14:creationId xmlns:p14="http://schemas.microsoft.com/office/powerpoint/2010/main" val="190298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Sampling Distribution of p-hats Compared in Side-by-Side Boxplot</a:t>
            </a:r>
          </a:p>
        </p:txBody>
      </p:sp>
      <p:pic>
        <p:nvPicPr>
          <p:cNvPr id="5" name="Content Placeholder 4" descr="This side-by-side boxplot documents an estimated sampling distribution of sample proportions of 5,000 random samples of sizes n=50, n=150, and n=50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41750" y="1600201"/>
            <a:ext cx="4525433" cy="4525433"/>
          </a:xfrm>
          <a:ln>
            <a:noFill/>
          </a:ln>
        </p:spPr>
      </p:pic>
      <p:sp>
        <p:nvSpPr>
          <p:cNvPr id="8" name="Content Placeholder 7"/>
          <p:cNvSpPr>
            <a:spLocks noGrp="1"/>
          </p:cNvSpPr>
          <p:nvPr>
            <p:ph idx="11"/>
          </p:nvPr>
        </p:nvSpPr>
        <p:spPr/>
        <p:txBody>
          <a:bodyPr/>
          <a:lstStyle/>
          <a:p>
            <a:endParaRPr lang="en-US" dirty="0"/>
          </a:p>
        </p:txBody>
      </p:sp>
    </p:spTree>
    <p:extLst>
      <p:ext uri="{BB962C8B-B14F-4D97-AF65-F5344CB8AC3E}">
        <p14:creationId xmlns:p14="http://schemas.microsoft.com/office/powerpoint/2010/main" val="197859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Statistics for Each Estimated Sampling Distribution of the Sample Proportion</a:t>
            </a:r>
          </a:p>
        </p:txBody>
      </p:sp>
      <p:sp>
        <p:nvSpPr>
          <p:cNvPr id="6" name="Content Placeholder 5"/>
          <p:cNvSpPr>
            <a:spLocks noGrp="1"/>
          </p:cNvSpPr>
          <p:nvPr>
            <p:ph idx="1"/>
          </p:nvPr>
        </p:nvSpPr>
        <p:spPr>
          <a:xfrm>
            <a:off x="199085" y="1600202"/>
            <a:ext cx="11810881" cy="1697633"/>
          </a:xfrm>
        </p:spPr>
        <p:txBody>
          <a:bodyPr/>
          <a:lstStyle/>
          <a:p>
            <a:r>
              <a:rPr lang="en-US" dirty="0"/>
              <a:t>The true population proportion is 0.25 (25%)</a:t>
            </a:r>
          </a:p>
          <a:p>
            <a:r>
              <a:rPr lang="en-US" dirty="0"/>
              <a:t>Here are the means and standard deviations of the sample proportions in each simulated sampling distribution:</a:t>
            </a:r>
          </a:p>
        </p:txBody>
      </p:sp>
      <p:graphicFrame>
        <p:nvGraphicFramePr>
          <p:cNvPr id="9" name="Content Placeholder 8" descr="This table documents the mean of 5,000 sample proportions and the standard deviation of 5,000 sample proportions for sample sizes of n=50, n=150, and n=500."/>
          <p:cNvGraphicFramePr>
            <a:graphicFrameLocks noGrp="1"/>
          </p:cNvGraphicFramePr>
          <p:nvPr>
            <p:ph idx="12"/>
          </p:nvPr>
        </p:nvGraphicFramePr>
        <p:xfrm>
          <a:off x="198965" y="3521662"/>
          <a:ext cx="11811000" cy="1977813"/>
        </p:xfrm>
        <a:graphic>
          <a:graphicData uri="http://schemas.openxmlformats.org/drawingml/2006/table">
            <a:tbl>
              <a:tblPr firstRow="1" bandRow="1">
                <a:tableStyleId>{616DA210-FB5B-4158-B5E0-FEB733F419BA}</a:tableStyleId>
              </a:tblPr>
              <a:tblGrid>
                <a:gridCol w="2437555">
                  <a:extLst>
                    <a:ext uri="{9D8B030D-6E8A-4147-A177-3AD203B41FA5}">
                      <a16:colId xmlns:a16="http://schemas.microsoft.com/office/drawing/2014/main" val="20000"/>
                    </a:ext>
                  </a:extLst>
                </a:gridCol>
                <a:gridCol w="4778888">
                  <a:extLst>
                    <a:ext uri="{9D8B030D-6E8A-4147-A177-3AD203B41FA5}">
                      <a16:colId xmlns:a16="http://schemas.microsoft.com/office/drawing/2014/main" val="20001"/>
                    </a:ext>
                  </a:extLst>
                </a:gridCol>
                <a:gridCol w="4594557">
                  <a:extLst>
                    <a:ext uri="{9D8B030D-6E8A-4147-A177-3AD203B41FA5}">
                      <a16:colId xmlns:a16="http://schemas.microsoft.com/office/drawing/2014/main" val="20002"/>
                    </a:ext>
                  </a:extLst>
                </a:gridCol>
              </a:tblGrid>
              <a:tr h="494453">
                <a:tc>
                  <a:txBody>
                    <a:bodyPr/>
                    <a:lstStyle/>
                    <a:p>
                      <a:pPr algn="r"/>
                      <a:r>
                        <a:rPr lang="en-US" sz="2400" dirty="0"/>
                        <a:t>Sample size</a:t>
                      </a:r>
                    </a:p>
                  </a:txBody>
                  <a:tcPr marL="121920" marR="121920" marT="60960" marB="60960"/>
                </a:tc>
                <a:tc>
                  <a:txBody>
                    <a:bodyPr/>
                    <a:lstStyle/>
                    <a:p>
                      <a:pPr algn="ctr"/>
                      <a:r>
                        <a:rPr lang="en-US" sz="2400" dirty="0"/>
                        <a:t>Mean</a:t>
                      </a:r>
                      <a:r>
                        <a:rPr lang="en-US" sz="2400" baseline="0" dirty="0"/>
                        <a:t> of 5,000 sample proportions</a:t>
                      </a:r>
                      <a:endParaRPr lang="en-US" sz="2400" dirty="0"/>
                    </a:p>
                  </a:txBody>
                  <a:tcPr marL="121920" marR="121920" marT="60960" marB="60960"/>
                </a:tc>
                <a:tc>
                  <a:txBody>
                    <a:bodyPr/>
                    <a:lstStyle/>
                    <a:p>
                      <a:pPr algn="ctr"/>
                      <a:r>
                        <a:rPr lang="en-US" sz="2400" dirty="0"/>
                        <a:t>SD of 5,000 sample proportions*</a:t>
                      </a:r>
                    </a:p>
                  </a:txBody>
                  <a:tcPr marL="121920" marR="121920" marT="60960" marB="60960"/>
                </a:tc>
                <a:extLst>
                  <a:ext uri="{0D108BD9-81ED-4DB2-BD59-A6C34878D82A}">
                    <a16:rowId xmlns:a16="http://schemas.microsoft.com/office/drawing/2014/main" val="10000"/>
                  </a:ext>
                </a:extLst>
              </a:tr>
              <a:tr h="494453">
                <a:tc>
                  <a:txBody>
                    <a:bodyPr/>
                    <a:lstStyle/>
                    <a:p>
                      <a:pPr algn="r"/>
                      <a:r>
                        <a:rPr lang="en-US" sz="2400" i="1" dirty="0"/>
                        <a:t>n</a:t>
                      </a:r>
                      <a:r>
                        <a:rPr lang="en-US" sz="2400" dirty="0"/>
                        <a:t>=50</a:t>
                      </a:r>
                    </a:p>
                  </a:txBody>
                  <a:tcPr marL="121920" marR="121920" marT="60960" marB="60960"/>
                </a:tc>
                <a:tc>
                  <a:txBody>
                    <a:bodyPr/>
                    <a:lstStyle/>
                    <a:p>
                      <a:pPr algn="ctr"/>
                      <a:r>
                        <a:rPr lang="en-US" sz="2400" dirty="0"/>
                        <a:t>0.25 </a:t>
                      </a:r>
                    </a:p>
                  </a:txBody>
                  <a:tcPr marL="121920" marR="121920" marT="60960" marB="60960"/>
                </a:tc>
                <a:tc>
                  <a:txBody>
                    <a:bodyPr/>
                    <a:lstStyle/>
                    <a:p>
                      <a:pPr algn="ctr"/>
                      <a:r>
                        <a:rPr lang="en-US" sz="2400" dirty="0"/>
                        <a:t>0.061</a:t>
                      </a:r>
                    </a:p>
                  </a:txBody>
                  <a:tcPr marL="121920" marR="121920" marT="60960" marB="60960"/>
                </a:tc>
                <a:extLst>
                  <a:ext uri="{0D108BD9-81ED-4DB2-BD59-A6C34878D82A}">
                    <a16:rowId xmlns:a16="http://schemas.microsoft.com/office/drawing/2014/main" val="10001"/>
                  </a:ext>
                </a:extLst>
              </a:tr>
              <a:tr h="494453">
                <a:tc>
                  <a:txBody>
                    <a:bodyPr/>
                    <a:lstStyle/>
                    <a:p>
                      <a:pPr algn="r"/>
                      <a:r>
                        <a:rPr lang="en-US" sz="2400" i="1" dirty="0"/>
                        <a:t>n</a:t>
                      </a:r>
                      <a:r>
                        <a:rPr lang="en-US" sz="2400" dirty="0"/>
                        <a:t>=150</a:t>
                      </a:r>
                    </a:p>
                  </a:txBody>
                  <a:tcPr marL="121920" marR="121920" marT="60960" marB="60960"/>
                </a:tc>
                <a:tc>
                  <a:txBody>
                    <a:bodyPr/>
                    <a:lstStyle/>
                    <a:p>
                      <a:pPr algn="ctr"/>
                      <a:r>
                        <a:rPr lang="en-US" sz="2400" dirty="0"/>
                        <a:t>0.25</a:t>
                      </a:r>
                    </a:p>
                  </a:txBody>
                  <a:tcPr marL="121920" marR="121920" marT="60960" marB="60960"/>
                </a:tc>
                <a:tc>
                  <a:txBody>
                    <a:bodyPr/>
                    <a:lstStyle/>
                    <a:p>
                      <a:pPr algn="ctr"/>
                      <a:r>
                        <a:rPr lang="en-US" sz="2400" dirty="0"/>
                        <a:t>0.035</a:t>
                      </a:r>
                    </a:p>
                  </a:txBody>
                  <a:tcPr marL="121920" marR="121920" marT="60960" marB="60960"/>
                </a:tc>
                <a:extLst>
                  <a:ext uri="{0D108BD9-81ED-4DB2-BD59-A6C34878D82A}">
                    <a16:rowId xmlns:a16="http://schemas.microsoft.com/office/drawing/2014/main" val="10002"/>
                  </a:ext>
                </a:extLst>
              </a:tr>
              <a:tr h="494453">
                <a:tc>
                  <a:txBody>
                    <a:bodyPr/>
                    <a:lstStyle/>
                    <a:p>
                      <a:pPr algn="r"/>
                      <a:r>
                        <a:rPr lang="en-US" sz="2400" i="1" dirty="0"/>
                        <a:t>n</a:t>
                      </a:r>
                      <a:r>
                        <a:rPr lang="en-US" sz="2400" dirty="0"/>
                        <a:t>=500</a:t>
                      </a:r>
                    </a:p>
                  </a:txBody>
                  <a:tcPr marL="121920" marR="121920" marT="60960" marB="60960"/>
                </a:tc>
                <a:tc>
                  <a:txBody>
                    <a:bodyPr/>
                    <a:lstStyle/>
                    <a:p>
                      <a:pPr algn="ctr"/>
                      <a:r>
                        <a:rPr lang="en-US" sz="2400" dirty="0"/>
                        <a:t>0.25</a:t>
                      </a:r>
                    </a:p>
                  </a:txBody>
                  <a:tcPr marL="121920" marR="121920" marT="60960" marB="60960"/>
                </a:tc>
                <a:tc>
                  <a:txBody>
                    <a:bodyPr/>
                    <a:lstStyle/>
                    <a:p>
                      <a:pPr algn="ctr"/>
                      <a:r>
                        <a:rPr lang="en-US" sz="2400" dirty="0"/>
                        <a:t>0.019</a:t>
                      </a:r>
                    </a:p>
                  </a:txBody>
                  <a:tcPr marL="121920" marR="121920" marT="60960" marB="60960"/>
                </a:tc>
                <a:extLst>
                  <a:ext uri="{0D108BD9-81ED-4DB2-BD59-A6C34878D82A}">
                    <a16:rowId xmlns:a16="http://schemas.microsoft.com/office/drawing/2014/main" val="10003"/>
                  </a:ext>
                </a:extLst>
              </a:tr>
            </a:tbl>
          </a:graphicData>
        </a:graphic>
      </p:graphicFrame>
      <p:sp>
        <p:nvSpPr>
          <p:cNvPr id="7" name="Content Placeholder 6"/>
          <p:cNvSpPr>
            <a:spLocks noGrp="1"/>
          </p:cNvSpPr>
          <p:nvPr>
            <p:ph idx="11"/>
          </p:nvPr>
        </p:nvSpPr>
        <p:spPr/>
        <p:txBody>
          <a:bodyPr/>
          <a:lstStyle/>
          <a:p>
            <a:r>
              <a:rPr lang="en-US" dirty="0"/>
              <a:t>*Soon, we refer to this as the standard error of the sample proportion</a:t>
            </a:r>
          </a:p>
        </p:txBody>
      </p:sp>
    </p:spTree>
    <p:extLst>
      <p:ext uri="{BB962C8B-B14F-4D97-AF65-F5344CB8AC3E}">
        <p14:creationId xmlns:p14="http://schemas.microsoft.com/office/powerpoint/2010/main" val="1217790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Time to Relapse (Incidence Rates)—1</a:t>
            </a:r>
          </a:p>
        </p:txBody>
      </p:sp>
      <p:sp>
        <p:nvSpPr>
          <p:cNvPr id="7" name="Content Placeholder 6"/>
          <p:cNvSpPr>
            <a:spLocks noGrp="1"/>
          </p:cNvSpPr>
          <p:nvPr>
            <p:ph idx="1"/>
          </p:nvPr>
        </p:nvSpPr>
        <p:spPr/>
        <p:txBody>
          <a:bodyPr/>
          <a:lstStyle/>
          <a:p>
            <a:r>
              <a:rPr lang="en-US" dirty="0"/>
              <a:t>The University of Massachusetts Research Unit (UMARU) IMPACT Study includes data on time to relapse for persons discharged from alcohol and drug rehabilitation facilities</a:t>
            </a:r>
          </a:p>
          <a:p>
            <a:r>
              <a:rPr lang="en-US" dirty="0"/>
              <a:t>Data available on each participant include follow-time (time to relapse or censoring) and whether the participant relapsed (or was censored)</a:t>
            </a:r>
          </a:p>
          <a:p>
            <a:r>
              <a:rPr lang="en-US" dirty="0"/>
              <a:t>We will investigate the sampling behavior of a sample incidence rate using multiple samples of sizes 50, 100, and 250, respectively, taken from this dataset</a:t>
            </a:r>
          </a:p>
        </p:txBody>
      </p:sp>
      <p:sp>
        <p:nvSpPr>
          <p:cNvPr id="8" name="Content Placeholder 7"/>
          <p:cNvSpPr>
            <a:spLocks noGrp="1"/>
          </p:cNvSpPr>
          <p:nvPr>
            <p:ph idx="11"/>
          </p:nvPr>
        </p:nvSpPr>
        <p:spPr/>
        <p:txBody>
          <a:bodyPr>
            <a:normAutofit fontScale="92500" lnSpcReduction="20000"/>
          </a:bodyPr>
          <a:lstStyle/>
          <a:p>
            <a:r>
              <a:rPr lang="en-US" dirty="0"/>
              <a:t>Source: Hosmer, D. W., Lemeshow, S., and May, S. (2008). Applied survival analysis: Regression modeling of time to event data (2nd ed.). New York: John Wiley and Sons Inc.</a:t>
            </a:r>
          </a:p>
        </p:txBody>
      </p:sp>
    </p:spTree>
    <p:extLst>
      <p:ext uri="{BB962C8B-B14F-4D97-AF65-F5344CB8AC3E}">
        <p14:creationId xmlns:p14="http://schemas.microsoft.com/office/powerpoint/2010/main" val="1155494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Time to Relapse (Incidence Rates)—2</a:t>
            </a:r>
          </a:p>
        </p:txBody>
      </p:sp>
      <p:pic>
        <p:nvPicPr>
          <p:cNvPr id="6" name="Content Placeholder 5" descr="This graph documents follow-up time in days since program completion of a random sample of n=50 people enrolled in a rehabilitiation program."/>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862472" y="1603136"/>
            <a:ext cx="4527688" cy="4519560"/>
          </a:xfrm>
          <a:ln>
            <a:noFill/>
          </a:ln>
        </p:spPr>
      </p:pic>
      <p:pic>
        <p:nvPicPr>
          <p:cNvPr id="7" name="Content Placeholder 6" descr="This graph documents follow-up time in days since program completion of a random sample of n=250 people enrolled in a rehabilitiation program."/>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6817715" y="1605253"/>
            <a:ext cx="4527688" cy="4519560"/>
          </a:xfrm>
          <a:ln>
            <a:noFill/>
          </a:ln>
        </p:spPr>
      </p:pic>
      <p:sp>
        <p:nvSpPr>
          <p:cNvPr id="5" name="Content Placeholder 4"/>
          <p:cNvSpPr>
            <a:spLocks noGrp="1"/>
          </p:cNvSpPr>
          <p:nvPr>
            <p:ph idx="11"/>
          </p:nvPr>
        </p:nvSpPr>
        <p:spPr/>
        <p:txBody>
          <a:bodyPr/>
          <a:lstStyle/>
          <a:p>
            <a:endParaRPr lang="en-US" dirty="0"/>
          </a:p>
        </p:txBody>
      </p:sp>
    </p:spTree>
    <p:extLst>
      <p:ext uri="{BB962C8B-B14F-4D97-AF65-F5344CB8AC3E}">
        <p14:creationId xmlns:p14="http://schemas.microsoft.com/office/powerpoint/2010/main" val="2127282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Learning Objectives</a:t>
            </a:r>
          </a:p>
        </p:txBody>
      </p:sp>
      <p:sp>
        <p:nvSpPr>
          <p:cNvPr id="4" name="Content Placeholder 3"/>
          <p:cNvSpPr>
            <a:spLocks noGrp="1"/>
          </p:cNvSpPr>
          <p:nvPr>
            <p:ph idx="1"/>
          </p:nvPr>
        </p:nvSpPr>
        <p:spPr/>
        <p:txBody>
          <a:bodyPr/>
          <a:lstStyle/>
          <a:p>
            <a:r>
              <a:rPr lang="en-US" dirty="0"/>
              <a:t>Upon completion of this lecture section, you will be able to:</a:t>
            </a:r>
          </a:p>
          <a:p>
            <a:pPr lvl="1"/>
            <a:r>
              <a:rPr lang="en-US" dirty="0"/>
              <a:t>Describe the sampling distribution of a sample mean in terms of its composition</a:t>
            </a:r>
          </a:p>
          <a:p>
            <a:pPr lvl="1"/>
            <a:r>
              <a:rPr lang="en-US" dirty="0"/>
              <a:t>Comment on some characteristics of the sampling distributions for sample means demonstrated empirically, by simulations, including</a:t>
            </a:r>
          </a:p>
          <a:p>
            <a:pPr lvl="2"/>
            <a:r>
              <a:rPr lang="en-US" dirty="0"/>
              <a:t>General shape of the distributions</a:t>
            </a:r>
          </a:p>
          <a:p>
            <a:pPr lvl="2"/>
            <a:r>
              <a:rPr lang="en-US" dirty="0"/>
              <a:t>Center of the distributions</a:t>
            </a:r>
          </a:p>
          <a:p>
            <a:pPr lvl="2"/>
            <a:r>
              <a:rPr lang="en-US" dirty="0"/>
              <a:t>Variability of the distributions and the relationship to the size of the samples each mean is based upon</a:t>
            </a:r>
          </a:p>
          <a:p>
            <a:endParaRPr lang="en-US" dirty="0"/>
          </a:p>
        </p:txBody>
      </p:sp>
      <p:sp>
        <p:nvSpPr>
          <p:cNvPr id="7" name="Content Placeholder 6"/>
          <p:cNvSpPr>
            <a:spLocks noGrp="1"/>
          </p:cNvSpPr>
          <p:nvPr>
            <p:ph idx="11"/>
          </p:nvPr>
        </p:nvSpPr>
        <p:spPr/>
        <p:txBody>
          <a:bodyPr/>
          <a:lstStyle/>
          <a:p>
            <a:endParaRPr lang="en-US" dirty="0"/>
          </a:p>
        </p:txBody>
      </p:sp>
    </p:spTree>
    <p:extLst>
      <p:ext uri="{BB962C8B-B14F-4D97-AF65-F5344CB8AC3E}">
        <p14:creationId xmlns:p14="http://schemas.microsoft.com/office/powerpoint/2010/main" val="464269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Estimated Sampling Distribution of Incidence Rates of Relapse from 5,000 Random Samples of Size </a:t>
            </a:r>
            <a:r>
              <a:rPr lang="en-US" i="1" dirty="0"/>
              <a:t>n</a:t>
            </a:r>
            <a:r>
              <a:rPr lang="en-US" dirty="0"/>
              <a:t>=50</a:t>
            </a:r>
          </a:p>
        </p:txBody>
      </p:sp>
      <p:sp>
        <p:nvSpPr>
          <p:cNvPr id="6" name="Content Placeholder 5"/>
          <p:cNvSpPr>
            <a:spLocks noGrp="1"/>
          </p:cNvSpPr>
          <p:nvPr>
            <p:ph idx="11"/>
          </p:nvPr>
        </p:nvSpPr>
        <p:spPr/>
        <p:txBody>
          <a:bodyPr/>
          <a:lstStyle/>
          <a:p>
            <a:endParaRPr lang="en-US" dirty="0"/>
          </a:p>
        </p:txBody>
      </p:sp>
      <p:sp>
        <p:nvSpPr>
          <p:cNvPr id="4" name="Content Placeholder 3">
            <a:extLst>
              <a:ext uri="{FF2B5EF4-FFF2-40B4-BE49-F238E27FC236}">
                <a16:creationId xmlns:a16="http://schemas.microsoft.com/office/drawing/2014/main" id="{56891AC6-97AE-AB4B-A8D1-3170B579E4F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55347F2-1572-704C-BD61-E8C1EC0C1B3E}"/>
              </a:ext>
            </a:extLst>
          </p:cNvPr>
          <p:cNvPicPr>
            <a:picLocks noChangeAspect="1"/>
          </p:cNvPicPr>
          <p:nvPr/>
        </p:nvPicPr>
        <p:blipFill>
          <a:blip r:embed="rId3"/>
          <a:stretch>
            <a:fillRect/>
          </a:stretch>
        </p:blipFill>
        <p:spPr>
          <a:xfrm>
            <a:off x="3666124" y="2401824"/>
            <a:ext cx="4876800" cy="3302696"/>
          </a:xfrm>
          <a:prstGeom prst="rect">
            <a:avLst/>
          </a:prstGeom>
        </p:spPr>
      </p:pic>
    </p:spTree>
    <p:extLst>
      <p:ext uri="{BB962C8B-B14F-4D97-AF65-F5344CB8AC3E}">
        <p14:creationId xmlns:p14="http://schemas.microsoft.com/office/powerpoint/2010/main" val="136894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Estimated Sampling Distribution of Incidence Rate of Relapse from 5,000 Random Samples of Size </a:t>
            </a:r>
            <a:r>
              <a:rPr lang="en-US" i="1" dirty="0"/>
              <a:t>n</a:t>
            </a:r>
            <a:r>
              <a:rPr lang="en-US" dirty="0"/>
              <a:t>=100</a:t>
            </a:r>
          </a:p>
        </p:txBody>
      </p:sp>
      <p:sp>
        <p:nvSpPr>
          <p:cNvPr id="8" name="Content Placeholder 7"/>
          <p:cNvSpPr>
            <a:spLocks noGrp="1"/>
          </p:cNvSpPr>
          <p:nvPr>
            <p:ph idx="11"/>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1822233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Estimated Sampling Distribution of Incidence Rate of Relapse from 5,000 Random Samples of Size </a:t>
            </a:r>
            <a:r>
              <a:rPr lang="en-US" i="1" dirty="0"/>
              <a:t>n</a:t>
            </a:r>
            <a:r>
              <a:rPr lang="en-US" dirty="0"/>
              <a:t>=250</a:t>
            </a:r>
          </a:p>
        </p:txBody>
      </p:sp>
      <p:sp>
        <p:nvSpPr>
          <p:cNvPr id="8" name="Content Placeholder 7"/>
          <p:cNvSpPr>
            <a:spLocks noGrp="1"/>
          </p:cNvSpPr>
          <p:nvPr>
            <p:ph idx="11"/>
          </p:nvPr>
        </p:nvSpPr>
        <p:spPr/>
        <p:txBody>
          <a:bodyPr/>
          <a:lstStyle/>
          <a:p>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246665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Sampling Distribution of IR-hats Compared in Side-by-Side Boxplot</a:t>
            </a:r>
          </a:p>
        </p:txBody>
      </p:sp>
      <p:pic>
        <p:nvPicPr>
          <p:cNvPr id="4" name="Content Placeholder 3" descr="This side-by-side boxplot documents the estimated sampling distribution of sample incidence rates from 5,000 random samples of sizes n=50, n=150, and n=50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600" y="1584960"/>
            <a:ext cx="4876800" cy="4876800"/>
          </a:xfrm>
          <a:ln>
            <a:noFill/>
          </a:ln>
        </p:spPr>
      </p:pic>
      <p:sp>
        <p:nvSpPr>
          <p:cNvPr id="8" name="Content Placeholder 7"/>
          <p:cNvSpPr>
            <a:spLocks noGrp="1"/>
          </p:cNvSpPr>
          <p:nvPr>
            <p:ph idx="11"/>
          </p:nvPr>
        </p:nvSpPr>
        <p:spPr/>
        <p:txBody>
          <a:bodyPr/>
          <a:lstStyle/>
          <a:p>
            <a:endParaRPr lang="en-US" dirty="0"/>
          </a:p>
        </p:txBody>
      </p:sp>
    </p:spTree>
    <p:extLst>
      <p:ext uri="{BB962C8B-B14F-4D97-AF65-F5344CB8AC3E}">
        <p14:creationId xmlns:p14="http://schemas.microsoft.com/office/powerpoint/2010/main" val="2111094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Statistics for Each Estimated Sampling Distribution of the Sample Incidence Rates</a:t>
            </a:r>
          </a:p>
        </p:txBody>
      </p:sp>
      <p:sp>
        <p:nvSpPr>
          <p:cNvPr id="6" name="Content Placeholder 5"/>
          <p:cNvSpPr>
            <a:spLocks noGrp="1"/>
          </p:cNvSpPr>
          <p:nvPr>
            <p:ph idx="1"/>
          </p:nvPr>
        </p:nvSpPr>
        <p:spPr>
          <a:xfrm>
            <a:off x="199085" y="1600202"/>
            <a:ext cx="11810881" cy="1697633"/>
          </a:xfrm>
        </p:spPr>
        <p:txBody>
          <a:bodyPr/>
          <a:lstStyle/>
          <a:p>
            <a:r>
              <a:rPr lang="en-US" dirty="0"/>
              <a:t>The true population IR is 125.8 relapses per 100 Person Years (PYs)</a:t>
            </a:r>
          </a:p>
          <a:p>
            <a:r>
              <a:rPr lang="en-US" dirty="0"/>
              <a:t>Here are the means and standard deviations of the sample IRs in each simulated sampling distribution:</a:t>
            </a:r>
          </a:p>
        </p:txBody>
      </p:sp>
      <p:graphicFrame>
        <p:nvGraphicFramePr>
          <p:cNvPr id="9" name="Content Placeholder 8" descr="This table documents the mean of 5,000 incidence rates and the standard deviation of 5,000 incidence rates for sample sizes n=50, n=100, and n=250."/>
          <p:cNvGraphicFramePr>
            <a:graphicFrameLocks noGrp="1"/>
          </p:cNvGraphicFramePr>
          <p:nvPr>
            <p:ph idx="12"/>
          </p:nvPr>
        </p:nvGraphicFramePr>
        <p:xfrm>
          <a:off x="198965" y="3521662"/>
          <a:ext cx="11811000" cy="1977812"/>
        </p:xfrm>
        <a:graphic>
          <a:graphicData uri="http://schemas.openxmlformats.org/drawingml/2006/table">
            <a:tbl>
              <a:tblPr firstRow="1" bandRow="1">
                <a:tableStyleId>{616DA210-FB5B-4158-B5E0-FEB733F419BA}</a:tableStyleId>
              </a:tblPr>
              <a:tblGrid>
                <a:gridCol w="2437555">
                  <a:extLst>
                    <a:ext uri="{9D8B030D-6E8A-4147-A177-3AD203B41FA5}">
                      <a16:colId xmlns:a16="http://schemas.microsoft.com/office/drawing/2014/main" val="20000"/>
                    </a:ext>
                  </a:extLst>
                </a:gridCol>
                <a:gridCol w="4778888">
                  <a:extLst>
                    <a:ext uri="{9D8B030D-6E8A-4147-A177-3AD203B41FA5}">
                      <a16:colId xmlns:a16="http://schemas.microsoft.com/office/drawing/2014/main" val="20001"/>
                    </a:ext>
                  </a:extLst>
                </a:gridCol>
                <a:gridCol w="4594557">
                  <a:extLst>
                    <a:ext uri="{9D8B030D-6E8A-4147-A177-3AD203B41FA5}">
                      <a16:colId xmlns:a16="http://schemas.microsoft.com/office/drawing/2014/main" val="20002"/>
                    </a:ext>
                  </a:extLst>
                </a:gridCol>
              </a:tblGrid>
              <a:tr h="494453">
                <a:tc>
                  <a:txBody>
                    <a:bodyPr/>
                    <a:lstStyle/>
                    <a:p>
                      <a:pPr algn="r"/>
                      <a:r>
                        <a:rPr lang="en-US" sz="2400" dirty="0"/>
                        <a:t>Sample size</a:t>
                      </a:r>
                    </a:p>
                  </a:txBody>
                  <a:tcPr marL="121920" marR="121920" marT="60960" marB="60960"/>
                </a:tc>
                <a:tc>
                  <a:txBody>
                    <a:bodyPr/>
                    <a:lstStyle/>
                    <a:p>
                      <a:pPr algn="ctr"/>
                      <a:r>
                        <a:rPr lang="en-US" sz="2400" dirty="0"/>
                        <a:t>Mean</a:t>
                      </a:r>
                      <a:r>
                        <a:rPr lang="en-US" sz="2400" baseline="0" dirty="0"/>
                        <a:t> of 5,000 IRs</a:t>
                      </a:r>
                      <a:endParaRPr lang="en-US" sz="2400" dirty="0"/>
                    </a:p>
                  </a:txBody>
                  <a:tcPr marL="121920" marR="121920" marT="60960" marB="60960"/>
                </a:tc>
                <a:tc>
                  <a:txBody>
                    <a:bodyPr/>
                    <a:lstStyle/>
                    <a:p>
                      <a:pPr algn="ctr"/>
                      <a:r>
                        <a:rPr lang="en-US" sz="2400" dirty="0"/>
                        <a:t>SD of 5,000 IRs*</a:t>
                      </a:r>
                    </a:p>
                  </a:txBody>
                  <a:tcPr marL="121920" marR="121920" marT="60960" marB="60960"/>
                </a:tc>
                <a:extLst>
                  <a:ext uri="{0D108BD9-81ED-4DB2-BD59-A6C34878D82A}">
                    <a16:rowId xmlns:a16="http://schemas.microsoft.com/office/drawing/2014/main" val="10000"/>
                  </a:ext>
                </a:extLst>
              </a:tr>
              <a:tr h="494453">
                <a:tc>
                  <a:txBody>
                    <a:bodyPr/>
                    <a:lstStyle/>
                    <a:p>
                      <a:pPr algn="r"/>
                      <a:r>
                        <a:rPr lang="en-US" sz="2400" i="1" dirty="0"/>
                        <a:t>n</a:t>
                      </a:r>
                      <a:r>
                        <a:rPr lang="en-US" sz="2400" dirty="0"/>
                        <a:t>=50</a:t>
                      </a:r>
                    </a:p>
                  </a:txBody>
                  <a:tcPr marL="121920" marR="121920" marT="60960" marB="60960"/>
                </a:tc>
                <a:tc>
                  <a:txBody>
                    <a:bodyPr/>
                    <a:lstStyle/>
                    <a:p>
                      <a:pPr algn="ctr"/>
                      <a:r>
                        <a:rPr lang="en-US" sz="2400" dirty="0"/>
                        <a:t>128.6</a:t>
                      </a:r>
                    </a:p>
                  </a:txBody>
                  <a:tcPr marL="121920" marR="121920" marT="60960" marB="60960"/>
                </a:tc>
                <a:tc>
                  <a:txBody>
                    <a:bodyPr/>
                    <a:lstStyle/>
                    <a:p>
                      <a:pPr algn="ctr"/>
                      <a:r>
                        <a:rPr lang="en-US" sz="2400" dirty="0"/>
                        <a:t>22.7</a:t>
                      </a:r>
                    </a:p>
                  </a:txBody>
                  <a:tcPr marL="121920" marR="121920" marT="60960" marB="60960"/>
                </a:tc>
                <a:extLst>
                  <a:ext uri="{0D108BD9-81ED-4DB2-BD59-A6C34878D82A}">
                    <a16:rowId xmlns:a16="http://schemas.microsoft.com/office/drawing/2014/main" val="10001"/>
                  </a:ext>
                </a:extLst>
              </a:tr>
              <a:tr h="494453">
                <a:tc>
                  <a:txBody>
                    <a:bodyPr/>
                    <a:lstStyle/>
                    <a:p>
                      <a:pPr algn="r"/>
                      <a:r>
                        <a:rPr lang="en-US" sz="2400" i="1" dirty="0"/>
                        <a:t>n</a:t>
                      </a:r>
                      <a:r>
                        <a:rPr lang="en-US" sz="2400" dirty="0"/>
                        <a:t>=100</a:t>
                      </a:r>
                    </a:p>
                  </a:txBody>
                  <a:tcPr marL="121920" marR="121920" marT="60960" marB="60960"/>
                </a:tc>
                <a:tc>
                  <a:txBody>
                    <a:bodyPr/>
                    <a:lstStyle/>
                    <a:p>
                      <a:pPr algn="ctr"/>
                      <a:r>
                        <a:rPr lang="en-US" sz="2400" dirty="0"/>
                        <a:t>126.6</a:t>
                      </a:r>
                    </a:p>
                  </a:txBody>
                  <a:tcPr marL="121920" marR="121920" marT="60960" marB="60960"/>
                </a:tc>
                <a:tc>
                  <a:txBody>
                    <a:bodyPr/>
                    <a:lstStyle/>
                    <a:p>
                      <a:pPr algn="ctr"/>
                      <a:r>
                        <a:rPr lang="en-US" sz="2400" dirty="0"/>
                        <a:t>14.8</a:t>
                      </a:r>
                    </a:p>
                  </a:txBody>
                  <a:tcPr marL="121920" marR="121920" marT="60960" marB="60960"/>
                </a:tc>
                <a:extLst>
                  <a:ext uri="{0D108BD9-81ED-4DB2-BD59-A6C34878D82A}">
                    <a16:rowId xmlns:a16="http://schemas.microsoft.com/office/drawing/2014/main" val="10002"/>
                  </a:ext>
                </a:extLst>
              </a:tr>
              <a:tr h="494453">
                <a:tc>
                  <a:txBody>
                    <a:bodyPr/>
                    <a:lstStyle/>
                    <a:p>
                      <a:pPr algn="r"/>
                      <a:r>
                        <a:rPr lang="en-US" sz="2400" i="1" dirty="0"/>
                        <a:t>n</a:t>
                      </a:r>
                      <a:r>
                        <a:rPr lang="en-US" sz="2400" dirty="0"/>
                        <a:t>=250</a:t>
                      </a:r>
                    </a:p>
                  </a:txBody>
                  <a:tcPr marL="121920" marR="121920" marT="60960" marB="60960"/>
                </a:tc>
                <a:tc>
                  <a:txBody>
                    <a:bodyPr/>
                    <a:lstStyle/>
                    <a:p>
                      <a:pPr algn="ctr"/>
                      <a:r>
                        <a:rPr lang="en-US" sz="2400" dirty="0"/>
                        <a:t>126.2</a:t>
                      </a:r>
                    </a:p>
                  </a:txBody>
                  <a:tcPr marL="121920" marR="121920" marT="60960" marB="60960"/>
                </a:tc>
                <a:tc>
                  <a:txBody>
                    <a:bodyPr/>
                    <a:lstStyle/>
                    <a:p>
                      <a:pPr algn="ctr"/>
                      <a:r>
                        <a:rPr lang="en-US" sz="2400" dirty="0"/>
                        <a:t>8.1</a:t>
                      </a:r>
                    </a:p>
                  </a:txBody>
                  <a:tcPr marL="121920" marR="121920" marT="60960" marB="60960"/>
                </a:tc>
                <a:extLst>
                  <a:ext uri="{0D108BD9-81ED-4DB2-BD59-A6C34878D82A}">
                    <a16:rowId xmlns:a16="http://schemas.microsoft.com/office/drawing/2014/main" val="10003"/>
                  </a:ext>
                </a:extLst>
              </a:tr>
            </a:tbl>
          </a:graphicData>
        </a:graphic>
      </p:graphicFrame>
      <p:sp>
        <p:nvSpPr>
          <p:cNvPr id="7" name="Content Placeholder 6"/>
          <p:cNvSpPr>
            <a:spLocks noGrp="1"/>
          </p:cNvSpPr>
          <p:nvPr>
            <p:ph idx="11"/>
          </p:nvPr>
        </p:nvSpPr>
        <p:spPr/>
        <p:txBody>
          <a:bodyPr/>
          <a:lstStyle/>
          <a:p>
            <a:r>
              <a:rPr lang="en-US" dirty="0"/>
              <a:t>*Soon, we refer to this as the standard error of the sample incidence rate</a:t>
            </a:r>
          </a:p>
        </p:txBody>
      </p:sp>
    </p:spTree>
    <p:extLst>
      <p:ext uri="{BB962C8B-B14F-4D97-AF65-F5344CB8AC3E}">
        <p14:creationId xmlns:p14="http://schemas.microsoft.com/office/powerpoint/2010/main" val="1747422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Summary—1</a:t>
            </a:r>
          </a:p>
        </p:txBody>
      </p:sp>
      <p:sp>
        <p:nvSpPr>
          <p:cNvPr id="7" name="Content Placeholder 6"/>
          <p:cNvSpPr>
            <a:spLocks noGrp="1"/>
          </p:cNvSpPr>
          <p:nvPr>
            <p:ph idx="1"/>
          </p:nvPr>
        </p:nvSpPr>
        <p:spPr/>
        <p:txBody>
          <a:bodyPr/>
          <a:lstStyle/>
          <a:p>
            <a:r>
              <a:rPr lang="en-US" dirty="0"/>
              <a:t>Theoretical sampling distributions for sample proportions (and incidence rates) across random samples of the same size, from the same population, can be estimated via computer simulation</a:t>
            </a:r>
          </a:p>
          <a:p>
            <a:r>
              <a:rPr lang="en-US" dirty="0"/>
              <a:t>Simulation is a useful tool for helping explore the properties of these sampling distributions. Some properties observed with the two examples in this lecture set, which will be generalized shortly, include:</a:t>
            </a:r>
          </a:p>
        </p:txBody>
      </p:sp>
      <p:sp>
        <p:nvSpPr>
          <p:cNvPr id="8" name="Content Placeholder 7"/>
          <p:cNvSpPr>
            <a:spLocks noGrp="1"/>
          </p:cNvSpPr>
          <p:nvPr>
            <p:ph idx="11"/>
          </p:nvPr>
        </p:nvSpPr>
        <p:spPr/>
        <p:txBody>
          <a:bodyPr/>
          <a:lstStyle/>
          <a:p>
            <a:endParaRPr lang="en-US" dirty="0"/>
          </a:p>
        </p:txBody>
      </p:sp>
    </p:spTree>
    <p:extLst>
      <p:ext uri="{BB962C8B-B14F-4D97-AF65-F5344CB8AC3E}">
        <p14:creationId xmlns:p14="http://schemas.microsoft.com/office/powerpoint/2010/main" val="989302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Summary—2</a:t>
            </a:r>
          </a:p>
        </p:txBody>
      </p:sp>
      <p:sp>
        <p:nvSpPr>
          <p:cNvPr id="7" name="Content Placeholder 6"/>
          <p:cNvSpPr>
            <a:spLocks noGrp="1"/>
          </p:cNvSpPr>
          <p:nvPr>
            <p:ph idx="1"/>
          </p:nvPr>
        </p:nvSpPr>
        <p:spPr/>
        <p:txBody>
          <a:bodyPr/>
          <a:lstStyle/>
          <a:p>
            <a:r>
              <a:rPr lang="en-US" dirty="0"/>
              <a:t>Ultimately, estimating the characteristics of a sampling distribution will be done using the results from a single random sample from a population</a:t>
            </a:r>
          </a:p>
          <a:p>
            <a:r>
              <a:rPr lang="en-US" dirty="0"/>
              <a:t>In the next lecture section, these properties that have been demonstrated empirically—via the simulations in this section and the previous section—will be generalized</a:t>
            </a:r>
          </a:p>
        </p:txBody>
      </p:sp>
      <p:sp>
        <p:nvSpPr>
          <p:cNvPr id="8" name="Content Placeholder 7"/>
          <p:cNvSpPr>
            <a:spLocks noGrp="1"/>
          </p:cNvSpPr>
          <p:nvPr>
            <p:ph idx="11"/>
          </p:nvPr>
        </p:nvSpPr>
        <p:spPr/>
        <p:txBody>
          <a:bodyPr/>
          <a:lstStyle/>
          <a:p>
            <a:endParaRPr lang="en-US" dirty="0"/>
          </a:p>
        </p:txBody>
      </p:sp>
    </p:spTree>
    <p:extLst>
      <p:ext uri="{BB962C8B-B14F-4D97-AF65-F5344CB8AC3E}">
        <p14:creationId xmlns:p14="http://schemas.microsoft.com/office/powerpoint/2010/main" val="56818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7"/>
          <p:cNvSpPr txBox="1">
            <a:spLocks noGrp="1"/>
          </p:cNvSpPr>
          <p:nvPr>
            <p:ph type="body" idx="1"/>
          </p:nvPr>
        </p:nvSpPr>
        <p:spPr>
          <a:xfrm flipH="1">
            <a:off x="1981075" y="1305775"/>
            <a:ext cx="7822200" cy="3418500"/>
          </a:xfrm>
          <a:prstGeom prst="rect">
            <a:avLst/>
          </a:prstGeom>
        </p:spPr>
        <p:txBody>
          <a:bodyPr spcFirstLastPara="1" wrap="square" lIns="91425" tIns="91425" rIns="91425" bIns="91425" anchor="t" anchorCtr="0">
            <a:noAutofit/>
          </a:bodyPr>
          <a:lstStyle/>
          <a:p>
            <a:pPr indent="-349250">
              <a:lnSpc>
                <a:spcPct val="115000"/>
              </a:lnSpc>
              <a:spcBef>
                <a:spcPts val="0"/>
              </a:spcBef>
              <a:buSzPts val="1900"/>
            </a:pPr>
            <a:r>
              <a:rPr lang="en" sz="1900"/>
              <a:t>We are often interested in </a:t>
            </a:r>
            <a:r>
              <a:rPr lang="en" sz="1900" i="1">
                <a:solidFill>
                  <a:schemeClr val="accent1"/>
                </a:solidFill>
              </a:rPr>
              <a:t>population parameters</a:t>
            </a:r>
            <a:r>
              <a:rPr lang="en" sz="1900"/>
              <a:t>.</a:t>
            </a:r>
            <a:endParaRPr sz="1900"/>
          </a:p>
          <a:p>
            <a:pPr indent="-349250">
              <a:lnSpc>
                <a:spcPct val="115000"/>
              </a:lnSpc>
              <a:spcBef>
                <a:spcPts val="0"/>
              </a:spcBef>
              <a:buSzPts val="1900"/>
            </a:pPr>
            <a:r>
              <a:rPr lang="en" sz="1900"/>
              <a:t>Since complete populations are difficult (or impossible) to collect data on, we use </a:t>
            </a:r>
            <a:r>
              <a:rPr lang="en" sz="1900" i="1">
                <a:solidFill>
                  <a:schemeClr val="accent1"/>
                </a:solidFill>
              </a:rPr>
              <a:t>sample statistics</a:t>
            </a:r>
            <a:r>
              <a:rPr lang="en" sz="1900"/>
              <a:t> as </a:t>
            </a:r>
            <a:r>
              <a:rPr lang="en" sz="1900" i="1">
                <a:solidFill>
                  <a:schemeClr val="accent1"/>
                </a:solidFill>
              </a:rPr>
              <a:t>point estimates</a:t>
            </a:r>
            <a:r>
              <a:rPr lang="en" sz="1900"/>
              <a:t> for the unknown population parameters of interest.</a:t>
            </a:r>
            <a:endParaRPr sz="1900"/>
          </a:p>
          <a:p>
            <a:pPr indent="-349250">
              <a:lnSpc>
                <a:spcPct val="115000"/>
              </a:lnSpc>
              <a:spcBef>
                <a:spcPts val="0"/>
              </a:spcBef>
              <a:buSzPts val="1900"/>
            </a:pPr>
            <a:r>
              <a:rPr lang="en" sz="1900"/>
              <a:t>Sample statistics vary from sample to sample.</a:t>
            </a:r>
            <a:endParaRPr sz="1900"/>
          </a:p>
          <a:p>
            <a:pPr indent="-349250">
              <a:lnSpc>
                <a:spcPct val="115000"/>
              </a:lnSpc>
              <a:spcBef>
                <a:spcPts val="0"/>
              </a:spcBef>
              <a:buSzPts val="1900"/>
            </a:pPr>
            <a:r>
              <a:rPr lang="en" sz="1900"/>
              <a:t>Quantifying how sample statistics vary provides a way to estimate the </a:t>
            </a:r>
            <a:r>
              <a:rPr lang="en" sz="1900" i="1">
                <a:solidFill>
                  <a:schemeClr val="accent1"/>
                </a:solidFill>
              </a:rPr>
              <a:t>margin of error</a:t>
            </a:r>
            <a:r>
              <a:rPr lang="en" sz="1900"/>
              <a:t> associated with our point estimate.</a:t>
            </a:r>
            <a:endParaRPr sz="1900"/>
          </a:p>
          <a:p>
            <a:pPr indent="-349250">
              <a:lnSpc>
                <a:spcPct val="115000"/>
              </a:lnSpc>
              <a:spcBef>
                <a:spcPts val="0"/>
              </a:spcBef>
              <a:buSzPts val="1900"/>
            </a:pPr>
            <a:r>
              <a:rPr lang="en" sz="1900"/>
              <a:t>But before we get to quantifying the variability among samples, let's try to understand how and why point estimates vary from sample to sample.</a:t>
            </a:r>
            <a:endParaRPr sz="1900"/>
          </a:p>
        </p:txBody>
      </p:sp>
      <p:sp>
        <p:nvSpPr>
          <p:cNvPr id="58" name="Google Shape;58;p17"/>
          <p:cNvSpPr txBox="1">
            <a:spLocks noGrp="1"/>
          </p:cNvSpPr>
          <p:nvPr>
            <p:ph type="body" idx="1"/>
          </p:nvPr>
        </p:nvSpPr>
        <p:spPr>
          <a:xfrm flipH="1">
            <a:off x="1981075" y="4724275"/>
            <a:ext cx="7822200" cy="1207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chemeClr val="accent1"/>
                </a:solidFill>
              </a:rPr>
              <a:t>Suppose we randomly sample 1,000 adults from each state in the US. Would you expect the sample means of their heights to be the same, somewhat different, or very different?</a:t>
            </a:r>
            <a:endParaRPr sz="1900">
              <a:solidFill>
                <a:schemeClr val="accent1"/>
              </a:solidFill>
            </a:endParaRPr>
          </a:p>
        </p:txBody>
      </p:sp>
      <p:sp>
        <p:nvSpPr>
          <p:cNvPr id="59" name="Google Shape;59;p17"/>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Parameter estimation</a:t>
            </a:r>
            <a:endParaRPr>
              <a:solidFill>
                <a:schemeClr val="accen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8"/>
          <p:cNvSpPr txBox="1">
            <a:spLocks noGrp="1"/>
          </p:cNvSpPr>
          <p:nvPr>
            <p:ph type="body" idx="1"/>
          </p:nvPr>
        </p:nvSpPr>
        <p:spPr>
          <a:xfrm flipH="1">
            <a:off x="1981200" y="1352525"/>
            <a:ext cx="7822200" cy="1207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chemeClr val="accent1"/>
                </a:solidFill>
              </a:rPr>
              <a:t>Suppose we randomly sample 1,000 adults from each state in the US. Would you expect the sample means of their heights to be the same, somewhat different, or very different?</a:t>
            </a:r>
            <a:endParaRPr sz="190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9"/>
          <p:cNvSpPr txBox="1">
            <a:spLocks noGrp="1"/>
          </p:cNvSpPr>
          <p:nvPr>
            <p:ph type="body" idx="1"/>
          </p:nvPr>
        </p:nvSpPr>
        <p:spPr>
          <a:xfrm flipH="1">
            <a:off x="1981200" y="1352525"/>
            <a:ext cx="7822200" cy="1207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chemeClr val="accent1"/>
                </a:solidFill>
              </a:rPr>
              <a:t>Suppose we randomly sample 1,000 adults from each state in the US. Would you expect the sample means of their heights to be the same, somewhat different, or very different?</a:t>
            </a:r>
            <a:endParaRPr sz="1900">
              <a:solidFill>
                <a:schemeClr val="accent1"/>
              </a:solidFill>
            </a:endParaRPr>
          </a:p>
        </p:txBody>
      </p:sp>
      <p:sp>
        <p:nvSpPr>
          <p:cNvPr id="70" name="Google Shape;70;p19"/>
          <p:cNvSpPr txBox="1">
            <a:spLocks noGrp="1"/>
          </p:cNvSpPr>
          <p:nvPr>
            <p:ph type="body" idx="1"/>
          </p:nvPr>
        </p:nvSpPr>
        <p:spPr>
          <a:xfrm flipH="1">
            <a:off x="1981200" y="2560025"/>
            <a:ext cx="7822200" cy="5862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rgbClr val="FF9900"/>
                </a:solidFill>
              </a:rPr>
              <a:t>Not the same, but only somewhat different.</a:t>
            </a:r>
            <a:endParaRPr sz="1900">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Heights of US Adults</a:t>
            </a:r>
          </a:p>
        </p:txBody>
      </p:sp>
      <p:sp>
        <p:nvSpPr>
          <p:cNvPr id="3" name="Content Placeholder 2"/>
          <p:cNvSpPr>
            <a:spLocks noGrp="1"/>
          </p:cNvSpPr>
          <p:nvPr>
            <p:ph idx="1"/>
          </p:nvPr>
        </p:nvSpPr>
        <p:spPr>
          <a:xfrm>
            <a:off x="199085" y="1600203"/>
            <a:ext cx="11810881" cy="582747"/>
          </a:xfrm>
        </p:spPr>
        <p:txBody>
          <a:bodyPr/>
          <a:lstStyle/>
          <a:p>
            <a:r>
              <a:rPr lang="en-US" dirty="0"/>
              <a:t>Two random samples of sizes </a:t>
            </a:r>
            <a:r>
              <a:rPr lang="en-US" i="1" dirty="0"/>
              <a:t>n</a:t>
            </a:r>
            <a:r>
              <a:rPr lang="en-US" dirty="0"/>
              <a:t>=20 and </a:t>
            </a:r>
            <a:r>
              <a:rPr lang="en-US" i="1" dirty="0"/>
              <a:t>n</a:t>
            </a:r>
            <a:r>
              <a:rPr lang="en-US" dirty="0"/>
              <a:t>=50, respectively</a:t>
            </a:r>
          </a:p>
        </p:txBody>
      </p:sp>
      <p:sp>
        <p:nvSpPr>
          <p:cNvPr id="5" name="Content Placeholder 4"/>
          <p:cNvSpPr>
            <a:spLocks noGrp="1"/>
          </p:cNvSpPr>
          <p:nvPr>
            <p:ph idx="11"/>
          </p:nvPr>
        </p:nvSpPr>
        <p:spPr/>
        <p:txBody>
          <a:bodyPr/>
          <a:lstStyle/>
          <a:p>
            <a:endParaRPr lang="en-US" dirty="0"/>
          </a:p>
        </p:txBody>
      </p:sp>
      <p:pic>
        <p:nvPicPr>
          <p:cNvPr id="9" name="Content Placeholder 8"/>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1160363" y="2440516"/>
            <a:ext cx="3791712" cy="3791712"/>
          </a:xfrm>
        </p:spPr>
      </p:pic>
      <p:pic>
        <p:nvPicPr>
          <p:cNvPr id="13" name="Content Placeholder 12"/>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6781744" y="2440516"/>
            <a:ext cx="3791712" cy="3791712"/>
          </a:xfrm>
        </p:spPr>
      </p:pic>
      <mc:AlternateContent xmlns:mc="http://schemas.openxmlformats.org/markup-compatibility/2006">
        <mc:Choice xmlns:a14="http://schemas.microsoft.com/office/drawing/2010/main" Requires="a14">
          <p:sp>
            <p:nvSpPr>
              <p:cNvPr id="14" name="TextBox 13"/>
              <p:cNvSpPr txBox="1"/>
              <p:nvPr/>
            </p:nvSpPr>
            <p:spPr>
              <a:xfrm>
                <a:off x="3262863" y="2943552"/>
                <a:ext cx="218444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=165.9 </m:t>
                      </m:r>
                      <m:r>
                        <m:rPr>
                          <m:nor/>
                        </m:rPr>
                        <a:rPr lang="en-US" sz="2400">
                          <a:latin typeface="Cambria Math" charset="0"/>
                        </a:rPr>
                        <m:t>cm</m:t>
                      </m:r>
                    </m:oMath>
                  </m:oMathPara>
                </a14:m>
                <a:endParaRPr lang="en-US" sz="2400" dirty="0"/>
              </a:p>
              <a:p>
                <a:r>
                  <a:rPr lang="en-US" sz="2400" dirty="0"/>
                  <a:t>s = 1.9 cm</a:t>
                </a:r>
              </a:p>
            </p:txBody>
          </p:sp>
        </mc:Choice>
        <mc:Fallback>
          <p:sp>
            <p:nvSpPr>
              <p:cNvPr id="14" name="TextBox 13"/>
              <p:cNvSpPr txBox="1">
                <a:spLocks noRot="1" noChangeAspect="1" noMove="1" noResize="1" noEditPoints="1" noAdjustHandles="1" noChangeArrowheads="1" noChangeShapeType="1" noTextEdit="1"/>
              </p:cNvSpPr>
              <p:nvPr/>
            </p:nvSpPr>
            <p:spPr>
              <a:xfrm>
                <a:off x="3262863" y="2943552"/>
                <a:ext cx="2184444" cy="738664"/>
              </a:xfrm>
              <a:prstGeom prst="rect">
                <a:avLst/>
              </a:prstGeom>
              <a:blipFill>
                <a:blip r:embed="rId5"/>
                <a:stretch>
                  <a:fillRect l="-8046" t="-3390" b="-237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9157340" y="2774792"/>
                <a:ext cx="218444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𝑥</m:t>
                          </m:r>
                        </m:e>
                      </m:acc>
                      <m:r>
                        <a:rPr lang="en-US" sz="2400" i="1">
                          <a:latin typeface="Cambria Math" charset="0"/>
                        </a:rPr>
                        <m:t>=167.0 </m:t>
                      </m:r>
                      <m:r>
                        <m:rPr>
                          <m:nor/>
                        </m:rPr>
                        <a:rPr lang="en-US" sz="2400">
                          <a:latin typeface="Cambria Math" charset="0"/>
                        </a:rPr>
                        <m:t>cm</m:t>
                      </m:r>
                    </m:oMath>
                  </m:oMathPara>
                </a14:m>
                <a:endParaRPr lang="en-US" sz="2400" dirty="0"/>
              </a:p>
              <a:p>
                <a:r>
                  <a:rPr lang="en-US" sz="2400" dirty="0"/>
                  <a:t>s = 2.1 cm</a:t>
                </a:r>
              </a:p>
            </p:txBody>
          </p:sp>
        </mc:Choice>
        <mc:Fallback>
          <p:sp>
            <p:nvSpPr>
              <p:cNvPr id="15" name="TextBox 14"/>
              <p:cNvSpPr txBox="1">
                <a:spLocks noRot="1" noChangeAspect="1" noMove="1" noResize="1" noEditPoints="1" noAdjustHandles="1" noChangeArrowheads="1" noChangeShapeType="1" noTextEdit="1"/>
              </p:cNvSpPr>
              <p:nvPr/>
            </p:nvSpPr>
            <p:spPr>
              <a:xfrm>
                <a:off x="9157340" y="2774792"/>
                <a:ext cx="2184444" cy="738664"/>
              </a:xfrm>
              <a:prstGeom prst="rect">
                <a:avLst/>
              </a:prstGeom>
              <a:blipFill>
                <a:blip r:embed="rId6"/>
                <a:stretch>
                  <a:fillRect l="-8046" t="-3390" b="-23729"/>
                </a:stretch>
              </a:blipFill>
            </p:spPr>
            <p:txBody>
              <a:bodyPr/>
              <a:lstStyle/>
              <a:p>
                <a:r>
                  <a:rPr lang="en-US">
                    <a:noFill/>
                  </a:rPr>
                  <a:t> </a:t>
                </a:r>
              </a:p>
            </p:txBody>
          </p:sp>
        </mc:Fallback>
      </mc:AlternateContent>
    </p:spTree>
    <p:extLst>
      <p:ext uri="{BB962C8B-B14F-4D97-AF65-F5344CB8AC3E}">
        <p14:creationId xmlns:p14="http://schemas.microsoft.com/office/powerpoint/2010/main" val="947278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20"/>
          <p:cNvSpPr txBox="1">
            <a:spLocks noGrp="1"/>
          </p:cNvSpPr>
          <p:nvPr>
            <p:ph type="body" idx="1"/>
          </p:nvPr>
        </p:nvSpPr>
        <p:spPr>
          <a:xfrm flipH="1">
            <a:off x="1981200" y="6189775"/>
            <a:ext cx="8229600" cy="410400"/>
          </a:xfrm>
          <a:prstGeom prst="rect">
            <a:avLst/>
          </a:prstGeom>
        </p:spPr>
        <p:txBody>
          <a:bodyPr spcFirstLastPara="1" wrap="square" lIns="91425" tIns="91425" rIns="91425" bIns="91425" anchor="t" anchorCtr="0">
            <a:noAutofit/>
          </a:bodyPr>
          <a:lstStyle/>
          <a:p>
            <a:pPr marL="0" indent="0">
              <a:buNone/>
            </a:pPr>
            <a:r>
              <a:rPr lang="en" sz="1300" u="sng">
                <a:solidFill>
                  <a:schemeClr val="hlink"/>
                </a:solidFill>
                <a:hlinkClick r:id="rId3"/>
              </a:rPr>
              <a:t>http://pewresearch.org/pubs/2191/young-adults-workers-labor-market-pay-careers-advancement-recession</a:t>
            </a:r>
            <a:endParaRPr sz="1300">
              <a:solidFill>
                <a:srgbClr val="000000"/>
              </a:solidFill>
            </a:endParaRPr>
          </a:p>
        </p:txBody>
      </p:sp>
      <p:pic>
        <p:nvPicPr>
          <p:cNvPr id="76" name="Google Shape;76;p20"/>
          <p:cNvPicPr preferRelativeResize="0"/>
          <p:nvPr/>
        </p:nvPicPr>
        <p:blipFill>
          <a:blip r:embed="rId4">
            <a:alphaModFix/>
          </a:blip>
          <a:stretch>
            <a:fillRect/>
          </a:stretch>
        </p:blipFill>
        <p:spPr>
          <a:xfrm>
            <a:off x="2074975" y="569275"/>
            <a:ext cx="7010400" cy="990600"/>
          </a:xfrm>
          <a:prstGeom prst="rect">
            <a:avLst/>
          </a:prstGeom>
          <a:noFill/>
          <a:ln>
            <a:noFill/>
          </a:ln>
        </p:spPr>
      </p:pic>
      <p:pic>
        <p:nvPicPr>
          <p:cNvPr id="77" name="Google Shape;77;p20"/>
          <p:cNvPicPr preferRelativeResize="0"/>
          <p:nvPr/>
        </p:nvPicPr>
        <p:blipFill>
          <a:blip r:embed="rId5">
            <a:alphaModFix/>
          </a:blip>
          <a:stretch>
            <a:fillRect/>
          </a:stretch>
        </p:blipFill>
        <p:spPr>
          <a:xfrm>
            <a:off x="2074975" y="1817764"/>
            <a:ext cx="6915150" cy="1114425"/>
          </a:xfrm>
          <a:prstGeom prst="rect">
            <a:avLst/>
          </a:prstGeom>
          <a:noFill/>
          <a:ln>
            <a:noFill/>
          </a:ln>
        </p:spPr>
      </p:pic>
      <p:pic>
        <p:nvPicPr>
          <p:cNvPr id="78" name="Google Shape;78;p20"/>
          <p:cNvPicPr preferRelativeResize="0"/>
          <p:nvPr/>
        </p:nvPicPr>
        <p:blipFill>
          <a:blip r:embed="rId6">
            <a:alphaModFix/>
          </a:blip>
          <a:stretch>
            <a:fillRect/>
          </a:stretch>
        </p:blipFill>
        <p:spPr>
          <a:xfrm>
            <a:off x="2074964" y="2932200"/>
            <a:ext cx="6886575" cy="2647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1"/>
          <p:cNvSpPr txBox="1">
            <a:spLocks noGrp="1"/>
          </p:cNvSpPr>
          <p:nvPr>
            <p:ph type="body" idx="1"/>
          </p:nvPr>
        </p:nvSpPr>
        <p:spPr>
          <a:xfrm flipH="1">
            <a:off x="1981200" y="4021025"/>
            <a:ext cx="8229600" cy="2216100"/>
          </a:xfrm>
          <a:prstGeom prst="rect">
            <a:avLst/>
          </a:prstGeom>
        </p:spPr>
        <p:txBody>
          <a:bodyPr spcFirstLastPara="1" wrap="square" lIns="91425" tIns="91425" rIns="91425" bIns="91425" anchor="t" anchorCtr="0">
            <a:noAutofit/>
          </a:bodyPr>
          <a:lstStyle/>
          <a:p>
            <a:pPr marL="0" indent="0">
              <a:lnSpc>
                <a:spcPct val="115000"/>
              </a:lnSpc>
              <a:spcBef>
                <a:spcPts val="0"/>
              </a:spcBef>
              <a:buSzPts val="1100"/>
              <a:buNone/>
            </a:pPr>
            <a:r>
              <a:rPr lang="en" sz="1900">
                <a:solidFill>
                  <a:srgbClr val="000000"/>
                </a:solidFill>
              </a:rPr>
              <a:t>41% ± 2.9%: We are 95% confident that 38.1% to 43.9% of the public believe young adults, rather than middle-aged or older adults, are having the toughest time in today's economy.</a:t>
            </a:r>
            <a:endParaRPr sz="1900">
              <a:solidFill>
                <a:srgbClr val="000000"/>
              </a:solidFill>
            </a:endParaRPr>
          </a:p>
          <a:p>
            <a:pPr marL="0" indent="0">
              <a:lnSpc>
                <a:spcPct val="115000"/>
              </a:lnSpc>
              <a:spcBef>
                <a:spcPts val="1000"/>
              </a:spcBef>
              <a:buNone/>
            </a:pPr>
            <a:r>
              <a:rPr lang="en" sz="1900">
                <a:solidFill>
                  <a:srgbClr val="000000"/>
                </a:solidFill>
              </a:rPr>
              <a:t>49% ± 4.4%: We are 95% confident that 44.6% to 53.4% of 18-34 years olds have taken a job they didn't want just to pay the bills.</a:t>
            </a:r>
            <a:endParaRPr sz="1900">
              <a:solidFill>
                <a:srgbClr val="000000"/>
              </a:solidFill>
            </a:endParaRPr>
          </a:p>
        </p:txBody>
      </p:sp>
      <p:sp>
        <p:nvSpPr>
          <p:cNvPr id="84" name="Google Shape;84;p21"/>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Margin of error</a:t>
            </a:r>
            <a:endParaRPr>
              <a:solidFill>
                <a:schemeClr val="accent1"/>
              </a:solidFill>
            </a:endParaRPr>
          </a:p>
        </p:txBody>
      </p:sp>
      <p:pic>
        <p:nvPicPr>
          <p:cNvPr id="85" name="Google Shape;85;p21"/>
          <p:cNvPicPr preferRelativeResize="0"/>
          <p:nvPr/>
        </p:nvPicPr>
        <p:blipFill>
          <a:blip r:embed="rId3">
            <a:alphaModFix/>
          </a:blip>
          <a:stretch>
            <a:fillRect/>
          </a:stretch>
        </p:blipFill>
        <p:spPr>
          <a:xfrm>
            <a:off x="2039814" y="1386614"/>
            <a:ext cx="6943725" cy="2390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2"/>
          <p:cNvSpPr txBox="1">
            <a:spLocks noGrp="1"/>
          </p:cNvSpPr>
          <p:nvPr>
            <p:ph type="body" idx="1"/>
          </p:nvPr>
        </p:nvSpPr>
        <p:spPr>
          <a:xfrm flipH="1">
            <a:off x="1981200" y="1352525"/>
            <a:ext cx="7822200" cy="1207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chemeClr val="accent1"/>
                </a:solidFill>
              </a:rPr>
              <a:t>Suppose the proportion of American adults who support the expansion of solar energy is p = 0.88, which is our parameter of interest. Is a randomly selected American adult more or less likely to support the expansion of solar energy?</a:t>
            </a:r>
            <a:endParaRPr sz="1900">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3"/>
          <p:cNvSpPr txBox="1">
            <a:spLocks noGrp="1"/>
          </p:cNvSpPr>
          <p:nvPr>
            <p:ph type="body" idx="1"/>
          </p:nvPr>
        </p:nvSpPr>
        <p:spPr>
          <a:xfrm flipH="1">
            <a:off x="1981200" y="1352525"/>
            <a:ext cx="7822200" cy="1207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chemeClr val="accent1"/>
                </a:solidFill>
              </a:rPr>
              <a:t>Suppose the proportion of American adults who support the expansion of solar energy is p = 0.88, which is our parameter of interest. Is a randomly selected American adult more or less likely to support the expansion of solar energy?</a:t>
            </a:r>
            <a:endParaRPr sz="1900">
              <a:solidFill>
                <a:schemeClr val="accent1"/>
              </a:solidFill>
            </a:endParaRPr>
          </a:p>
        </p:txBody>
      </p:sp>
      <p:sp>
        <p:nvSpPr>
          <p:cNvPr id="96" name="Google Shape;96;p23"/>
          <p:cNvSpPr txBox="1">
            <a:spLocks noGrp="1"/>
          </p:cNvSpPr>
          <p:nvPr>
            <p:ph type="body" idx="1"/>
          </p:nvPr>
        </p:nvSpPr>
        <p:spPr>
          <a:xfrm flipH="1">
            <a:off x="1981200" y="3135900"/>
            <a:ext cx="7822200" cy="5862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rgbClr val="FF9900"/>
                </a:solidFill>
              </a:rPr>
              <a:t>More likely.</a:t>
            </a:r>
            <a:endParaRPr sz="1900">
              <a:solidFill>
                <a:srgbClr val="FF99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4"/>
          <p:cNvSpPr txBox="1">
            <a:spLocks noGrp="1"/>
          </p:cNvSpPr>
          <p:nvPr>
            <p:ph type="body" idx="1"/>
          </p:nvPr>
        </p:nvSpPr>
        <p:spPr>
          <a:xfrm flipH="1">
            <a:off x="1981200" y="1352525"/>
            <a:ext cx="7822200" cy="1207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solidFill>
                  <a:schemeClr val="accent1"/>
                </a:solidFill>
              </a:rPr>
              <a:t>Suppose that you don’t have access to the populaion of all Ameri- can adults, which is a quite likely scenario. In order to estimate the proportion of American adults who support solar power expansion, you might sample from the population and use your sample propor- tion as the best guess for the unknown population proportion.</a:t>
            </a:r>
            <a:endParaRPr sz="1900">
              <a:solidFill>
                <a:schemeClr val="accent1"/>
              </a:solidFill>
            </a:endParaRPr>
          </a:p>
        </p:txBody>
      </p:sp>
      <p:sp>
        <p:nvSpPr>
          <p:cNvPr id="102" name="Google Shape;102;p24"/>
          <p:cNvSpPr txBox="1">
            <a:spLocks noGrp="1"/>
          </p:cNvSpPr>
          <p:nvPr>
            <p:ph type="body" idx="1"/>
          </p:nvPr>
        </p:nvSpPr>
        <p:spPr>
          <a:xfrm flipH="1">
            <a:off x="1981200" y="3406475"/>
            <a:ext cx="7822200" cy="2431800"/>
          </a:xfrm>
          <a:prstGeom prst="rect">
            <a:avLst/>
          </a:prstGeom>
        </p:spPr>
        <p:txBody>
          <a:bodyPr spcFirstLastPara="1" wrap="square" lIns="91425" tIns="91425" rIns="91425" bIns="91425" anchor="t" anchorCtr="0">
            <a:noAutofit/>
          </a:bodyPr>
          <a:lstStyle/>
          <a:p>
            <a:pPr indent="-349250">
              <a:lnSpc>
                <a:spcPct val="115000"/>
              </a:lnSpc>
              <a:spcBef>
                <a:spcPts val="0"/>
              </a:spcBef>
              <a:buClr>
                <a:schemeClr val="dk2"/>
              </a:buClr>
              <a:buSzPts val="1900"/>
            </a:pPr>
            <a:r>
              <a:rPr lang="en" sz="1900">
                <a:solidFill>
                  <a:schemeClr val="dk2"/>
                </a:solidFill>
              </a:rPr>
              <a:t>Sample, with replacement, 1000 American adults from the population, and record whether they support solar power or not expansion.</a:t>
            </a:r>
            <a:endParaRPr sz="1900">
              <a:solidFill>
                <a:schemeClr val="dk2"/>
              </a:solidFill>
            </a:endParaRPr>
          </a:p>
          <a:p>
            <a:pPr indent="-349250">
              <a:lnSpc>
                <a:spcPct val="115000"/>
              </a:lnSpc>
              <a:spcBef>
                <a:spcPts val="0"/>
              </a:spcBef>
              <a:buClr>
                <a:schemeClr val="dk2"/>
              </a:buClr>
              <a:buSzPts val="1900"/>
            </a:pPr>
            <a:r>
              <a:rPr lang="en" sz="1900">
                <a:solidFill>
                  <a:schemeClr val="dk2"/>
                </a:solidFill>
              </a:rPr>
              <a:t>Find the sample proportion.</a:t>
            </a:r>
            <a:endParaRPr sz="1900">
              <a:solidFill>
                <a:schemeClr val="dk2"/>
              </a:solidFill>
            </a:endParaRPr>
          </a:p>
          <a:p>
            <a:pPr indent="-349250">
              <a:lnSpc>
                <a:spcPct val="115000"/>
              </a:lnSpc>
              <a:spcBef>
                <a:spcPts val="0"/>
              </a:spcBef>
              <a:buClr>
                <a:schemeClr val="dk2"/>
              </a:buClr>
              <a:buSzPts val="1900"/>
            </a:pPr>
            <a:r>
              <a:rPr lang="en" sz="1900">
                <a:solidFill>
                  <a:schemeClr val="dk2"/>
                </a:solidFill>
              </a:rPr>
              <a:t>Plot the distribution of the sample proportions obtained by members of the lass.</a:t>
            </a:r>
            <a:endParaRPr sz="19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body" idx="1"/>
          </p:nvPr>
        </p:nvSpPr>
        <p:spPr>
          <a:xfrm flipH="1">
            <a:off x="1981350" y="599200"/>
            <a:ext cx="8190600" cy="5239200"/>
          </a:xfrm>
          <a:prstGeom prst="rect">
            <a:avLst/>
          </a:prstGeom>
        </p:spPr>
        <p:txBody>
          <a:bodyPr spcFirstLastPara="1" wrap="square" lIns="91425" tIns="91425" rIns="91425" bIns="91425" anchor="t" anchorCtr="0">
            <a:noAutofit/>
          </a:bodyPr>
          <a:lstStyle/>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 1. Create a set of 250 million entries, where 88% of</a:t>
            </a: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 them are "support" and 12% are "not".</a:t>
            </a:r>
            <a:endParaRPr sz="1800" b="1">
              <a:solidFill>
                <a:schemeClr val="dk2"/>
              </a:solidFill>
              <a:latin typeface="Courier New"/>
              <a:ea typeface="Courier New"/>
              <a:cs typeface="Courier New"/>
              <a:sym typeface="Courier New"/>
            </a:endParaRPr>
          </a:p>
          <a:p>
            <a:pPr marL="0" indent="0">
              <a:lnSpc>
                <a:spcPct val="115000"/>
              </a:lnSpc>
              <a:spcBef>
                <a:spcPts val="0"/>
              </a:spcBef>
              <a:buNone/>
            </a:pP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pop_size &lt;- 250000000</a:t>
            </a: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possible_entries &lt;- c(rep("support", 0.88 * pop_size),</a:t>
            </a: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                      rep("not", 0.12 * pop_size))</a:t>
            </a:r>
            <a:endParaRPr sz="1800" b="1">
              <a:solidFill>
                <a:schemeClr val="dk2"/>
              </a:solidFill>
              <a:latin typeface="Courier New"/>
              <a:ea typeface="Courier New"/>
              <a:cs typeface="Courier New"/>
              <a:sym typeface="Courier New"/>
            </a:endParaRPr>
          </a:p>
          <a:p>
            <a:pPr marL="0" indent="0">
              <a:lnSpc>
                <a:spcPct val="115000"/>
              </a:lnSpc>
              <a:spcBef>
                <a:spcPts val="0"/>
              </a:spcBef>
              <a:buNone/>
            </a:pP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 2. Sample 1000 entries without replacement.</a:t>
            </a:r>
            <a:endParaRPr sz="1800" b="1">
              <a:solidFill>
                <a:schemeClr val="dk2"/>
              </a:solidFill>
              <a:latin typeface="Courier New"/>
              <a:ea typeface="Courier New"/>
              <a:cs typeface="Courier New"/>
              <a:sym typeface="Courier New"/>
            </a:endParaRPr>
          </a:p>
          <a:p>
            <a:pPr marL="0" indent="0">
              <a:lnSpc>
                <a:spcPct val="115000"/>
              </a:lnSpc>
              <a:spcBef>
                <a:spcPts val="0"/>
              </a:spcBef>
              <a:buNone/>
            </a:pP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sampled_entries &lt;- sample(possible_entries, size = 1000)</a:t>
            </a:r>
            <a:endParaRPr sz="1800" b="1">
              <a:solidFill>
                <a:schemeClr val="dk2"/>
              </a:solidFill>
              <a:latin typeface="Courier New"/>
              <a:ea typeface="Courier New"/>
              <a:cs typeface="Courier New"/>
              <a:sym typeface="Courier New"/>
            </a:endParaRPr>
          </a:p>
          <a:p>
            <a:pPr marL="0" indent="0">
              <a:lnSpc>
                <a:spcPct val="115000"/>
              </a:lnSpc>
              <a:spcBef>
                <a:spcPts val="0"/>
              </a:spcBef>
              <a:buNone/>
            </a:pP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 3. Compute p-hat: count the number that are "support",</a:t>
            </a:r>
            <a:endParaRPr sz="1800" b="1">
              <a:solidFill>
                <a:schemeClr val="dk2"/>
              </a:solidFill>
              <a:latin typeface="Courier New"/>
              <a:ea typeface="Courier New"/>
              <a:cs typeface="Courier New"/>
              <a:sym typeface="Courier New"/>
            </a:endParaRPr>
          </a:p>
          <a:p>
            <a:pPr marL="0" indent="0">
              <a:lnSpc>
                <a:spcPct val="115000"/>
              </a:lnSpc>
              <a:spcBef>
                <a:spcPts val="0"/>
              </a:spcBef>
              <a:buSzPts val="1100"/>
              <a:buNone/>
            </a:pPr>
            <a:r>
              <a:rPr lang="en" sz="1800" b="1">
                <a:solidFill>
                  <a:schemeClr val="dk2"/>
                </a:solidFill>
                <a:latin typeface="Courier New"/>
                <a:ea typeface="Courier New"/>
                <a:cs typeface="Courier New"/>
                <a:sym typeface="Courier New"/>
              </a:rPr>
              <a:t># then divide by # the sample size.</a:t>
            </a:r>
            <a:endParaRPr sz="1800" b="1">
              <a:solidFill>
                <a:schemeClr val="dk2"/>
              </a:solidFill>
              <a:latin typeface="Courier New"/>
              <a:ea typeface="Courier New"/>
              <a:cs typeface="Courier New"/>
              <a:sym typeface="Courier New"/>
            </a:endParaRPr>
          </a:p>
          <a:p>
            <a:pPr marL="0" indent="0">
              <a:lnSpc>
                <a:spcPct val="115000"/>
              </a:lnSpc>
              <a:spcBef>
                <a:spcPts val="0"/>
              </a:spcBef>
              <a:buNone/>
            </a:pPr>
            <a:endParaRPr sz="1800" b="1">
              <a:solidFill>
                <a:schemeClr val="dk2"/>
              </a:solidFill>
              <a:latin typeface="Courier New"/>
              <a:ea typeface="Courier New"/>
              <a:cs typeface="Courier New"/>
              <a:sym typeface="Courier New"/>
            </a:endParaRPr>
          </a:p>
          <a:p>
            <a:pPr marL="0" indent="0">
              <a:lnSpc>
                <a:spcPct val="115000"/>
              </a:lnSpc>
              <a:spcBef>
                <a:spcPts val="0"/>
              </a:spcBef>
              <a:buNone/>
            </a:pPr>
            <a:r>
              <a:rPr lang="en" sz="1800" b="1">
                <a:solidFill>
                  <a:schemeClr val="dk2"/>
                </a:solidFill>
                <a:latin typeface="Courier New"/>
                <a:ea typeface="Courier New"/>
                <a:cs typeface="Courier New"/>
                <a:sym typeface="Courier New"/>
              </a:rPr>
              <a:t>sum(sampled sampled_entries == "support") / 1000</a:t>
            </a:r>
            <a:endParaRPr sz="1800" b="1">
              <a:solidFill>
                <a:schemeClr val="dk2"/>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6"/>
          <p:cNvSpPr txBox="1">
            <a:spLocks noGrp="1"/>
          </p:cNvSpPr>
          <p:nvPr>
            <p:ph type="body" idx="1"/>
          </p:nvPr>
        </p:nvSpPr>
        <p:spPr>
          <a:xfrm flipH="1">
            <a:off x="1981200" y="1143000"/>
            <a:ext cx="7822200" cy="1846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Suppose you were to repeat this process many times and plot the results. What you just constructed is called a sampling distribution.</a:t>
            </a:r>
            <a:endParaRPr sz="1900"/>
          </a:p>
        </p:txBody>
      </p:sp>
      <p:sp>
        <p:nvSpPr>
          <p:cNvPr id="113" name="Google Shape;113;p26"/>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Sampling distribution</a:t>
            </a:r>
            <a:endParaRPr>
              <a:solidFill>
                <a:schemeClr val="accent1"/>
              </a:solidFill>
            </a:endParaRPr>
          </a:p>
        </p:txBody>
      </p:sp>
      <p:pic>
        <p:nvPicPr>
          <p:cNvPr id="114" name="Google Shape;114;p26"/>
          <p:cNvPicPr preferRelativeResize="0"/>
          <p:nvPr/>
        </p:nvPicPr>
        <p:blipFill>
          <a:blip r:embed="rId3">
            <a:alphaModFix/>
          </a:blip>
          <a:stretch>
            <a:fillRect/>
          </a:stretch>
        </p:blipFill>
        <p:spPr>
          <a:xfrm>
            <a:off x="2852351" y="2288551"/>
            <a:ext cx="5699227" cy="3563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txBox="1">
            <a:spLocks noGrp="1"/>
          </p:cNvSpPr>
          <p:nvPr>
            <p:ph type="body" idx="1"/>
          </p:nvPr>
        </p:nvSpPr>
        <p:spPr>
          <a:xfrm flipH="1">
            <a:off x="1981125" y="1143000"/>
            <a:ext cx="7847400" cy="8550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What is the shape and center of this distribution?</a:t>
            </a:r>
            <a:endParaRPr sz="1900"/>
          </a:p>
        </p:txBody>
      </p:sp>
      <p:sp>
        <p:nvSpPr>
          <p:cNvPr id="120" name="Google Shape;120;p27"/>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Sampling distribution</a:t>
            </a:r>
            <a:endParaRPr>
              <a:solidFill>
                <a:schemeClr val="accent1"/>
              </a:solidFill>
            </a:endParaRPr>
          </a:p>
        </p:txBody>
      </p:sp>
      <p:pic>
        <p:nvPicPr>
          <p:cNvPr id="121" name="Google Shape;121;p27"/>
          <p:cNvPicPr preferRelativeResize="0"/>
          <p:nvPr/>
        </p:nvPicPr>
        <p:blipFill>
          <a:blip r:embed="rId3">
            <a:alphaModFix/>
          </a:blip>
          <a:stretch>
            <a:fillRect/>
          </a:stretch>
        </p:blipFill>
        <p:spPr>
          <a:xfrm>
            <a:off x="5402000" y="2163675"/>
            <a:ext cx="4655500" cy="2911074"/>
          </a:xfrm>
          <a:prstGeom prst="rect">
            <a:avLst/>
          </a:prstGeom>
          <a:noFill/>
          <a:ln>
            <a:noFill/>
          </a:ln>
        </p:spPr>
      </p:pic>
      <p:sp>
        <p:nvSpPr>
          <p:cNvPr id="122" name="Google Shape;122;p27"/>
          <p:cNvSpPr txBox="1">
            <a:spLocks noGrp="1"/>
          </p:cNvSpPr>
          <p:nvPr>
            <p:ph type="body" idx="1"/>
          </p:nvPr>
        </p:nvSpPr>
        <p:spPr>
          <a:xfrm flipH="1">
            <a:off x="1981100" y="1998000"/>
            <a:ext cx="3268500" cy="3985800"/>
          </a:xfrm>
          <a:prstGeom prst="rect">
            <a:avLst/>
          </a:prstGeom>
        </p:spPr>
        <p:txBody>
          <a:bodyPr spcFirstLastPara="1" wrap="square" lIns="91425" tIns="91425" rIns="91425" bIns="91425" anchor="ctr" anchorCtr="0">
            <a:noAutofit/>
          </a:bodyPr>
          <a:lstStyle/>
          <a:p>
            <a:pPr marL="0" indent="0">
              <a:lnSpc>
                <a:spcPct val="115000"/>
              </a:lnSpc>
              <a:spcBef>
                <a:spcPts val="0"/>
              </a:spcBef>
              <a:buNone/>
            </a:pPr>
            <a:r>
              <a:rPr lang="en" sz="1900"/>
              <a:t>The distribution looks symmetric and somewhat bell-shaped.</a:t>
            </a:r>
            <a:endParaRPr sz="1900"/>
          </a:p>
          <a:p>
            <a:pPr marL="0" indent="0">
              <a:lnSpc>
                <a:spcPct val="115000"/>
              </a:lnSpc>
              <a:spcBef>
                <a:spcPts val="0"/>
              </a:spcBef>
              <a:buNone/>
            </a:pPr>
            <a:endParaRPr sz="1900"/>
          </a:p>
          <a:p>
            <a:pPr marL="0" indent="0">
              <a:lnSpc>
                <a:spcPct val="115000"/>
              </a:lnSpc>
              <a:spcBef>
                <a:spcPts val="0"/>
              </a:spcBef>
              <a:buNone/>
            </a:pP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body" idx="1"/>
          </p:nvPr>
        </p:nvSpPr>
        <p:spPr>
          <a:xfrm flipH="1">
            <a:off x="1981125" y="1143000"/>
            <a:ext cx="7847400" cy="8550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Based on this distribution, what do you think is the true population proportion?</a:t>
            </a:r>
            <a:endParaRPr sz="1900"/>
          </a:p>
        </p:txBody>
      </p:sp>
      <p:sp>
        <p:nvSpPr>
          <p:cNvPr id="128" name="Google Shape;128;p28"/>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Sampling distribution</a:t>
            </a:r>
            <a:endParaRPr>
              <a:solidFill>
                <a:schemeClr val="accent1"/>
              </a:solidFill>
            </a:endParaRPr>
          </a:p>
        </p:txBody>
      </p:sp>
      <p:pic>
        <p:nvPicPr>
          <p:cNvPr id="129" name="Google Shape;129;p28"/>
          <p:cNvPicPr preferRelativeResize="0"/>
          <p:nvPr/>
        </p:nvPicPr>
        <p:blipFill>
          <a:blip r:embed="rId3">
            <a:alphaModFix/>
          </a:blip>
          <a:stretch>
            <a:fillRect/>
          </a:stretch>
        </p:blipFill>
        <p:spPr>
          <a:xfrm>
            <a:off x="5402000" y="2163675"/>
            <a:ext cx="4655500" cy="2911074"/>
          </a:xfrm>
          <a:prstGeom prst="rect">
            <a:avLst/>
          </a:prstGeom>
          <a:noFill/>
          <a:ln>
            <a:noFill/>
          </a:ln>
        </p:spPr>
      </p:pic>
      <p:sp>
        <p:nvSpPr>
          <p:cNvPr id="130" name="Google Shape;130;p28"/>
          <p:cNvSpPr txBox="1">
            <a:spLocks noGrp="1"/>
          </p:cNvSpPr>
          <p:nvPr>
            <p:ph type="body" idx="1"/>
          </p:nvPr>
        </p:nvSpPr>
        <p:spPr>
          <a:xfrm flipH="1">
            <a:off x="1981100" y="1998000"/>
            <a:ext cx="3268500" cy="3985800"/>
          </a:xfrm>
          <a:prstGeom prst="rect">
            <a:avLst/>
          </a:prstGeom>
        </p:spPr>
        <p:txBody>
          <a:bodyPr spcFirstLastPara="1" wrap="square" lIns="91425" tIns="91425" rIns="91425" bIns="91425" anchor="ctr" anchorCtr="0">
            <a:noAutofit/>
          </a:bodyPr>
          <a:lstStyle/>
          <a:p>
            <a:pPr marL="0" indent="0">
              <a:lnSpc>
                <a:spcPct val="115000"/>
              </a:lnSpc>
              <a:spcBef>
                <a:spcPts val="0"/>
              </a:spcBef>
              <a:buNone/>
            </a:pPr>
            <a:r>
              <a:rPr lang="en" sz="1900"/>
              <a:t>The center of the distribution: about 0.88.</a:t>
            </a:r>
            <a:endParaRPr sz="1900"/>
          </a:p>
          <a:p>
            <a:pPr marL="0" indent="0">
              <a:lnSpc>
                <a:spcPct val="115000"/>
              </a:lnSpc>
              <a:spcBef>
                <a:spcPts val="0"/>
              </a:spcBef>
              <a:buNone/>
            </a:pPr>
            <a:endParaRPr sz="1900"/>
          </a:p>
          <a:p>
            <a:pPr marL="0" indent="0">
              <a:lnSpc>
                <a:spcPct val="115000"/>
              </a:lnSpc>
              <a:spcBef>
                <a:spcPts val="0"/>
              </a:spcBef>
              <a:buNone/>
            </a:pP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1"/>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a:spLocks noGrp="1"/>
          </p:cNvSpPr>
          <p:nvPr>
            <p:ph type="body" idx="1"/>
          </p:nvPr>
        </p:nvSpPr>
        <p:spPr>
          <a:xfrm flipH="1">
            <a:off x="1981125" y="1442150"/>
            <a:ext cx="7847400" cy="3923400"/>
          </a:xfrm>
          <a:prstGeom prst="rect">
            <a:avLst/>
          </a:prstGeom>
        </p:spPr>
        <p:txBody>
          <a:bodyPr spcFirstLastPara="1" wrap="square" lIns="91425" tIns="91425" rIns="91425" bIns="91425" anchor="t" anchorCtr="0">
            <a:noAutofit/>
          </a:bodyPr>
          <a:lstStyle/>
          <a:p>
            <a:pPr indent="-349250">
              <a:lnSpc>
                <a:spcPct val="115000"/>
              </a:lnSpc>
              <a:spcBef>
                <a:spcPts val="0"/>
              </a:spcBef>
              <a:buSzPts val="1900"/>
            </a:pPr>
            <a:r>
              <a:rPr lang="en" sz="1900"/>
              <a:t>In real-world applications, we never actually observe the sampling distribution, yet it is useful to always think of a point estimate as coming from such a hypothetical distribution.</a:t>
            </a:r>
            <a:br>
              <a:rPr lang="en" sz="1900"/>
            </a:br>
            <a:endParaRPr sz="1900"/>
          </a:p>
          <a:p>
            <a:pPr indent="-349250">
              <a:lnSpc>
                <a:spcPct val="115000"/>
              </a:lnSpc>
              <a:spcBef>
                <a:spcPts val="0"/>
              </a:spcBef>
              <a:buSzPts val="1900"/>
            </a:pPr>
            <a:r>
              <a:rPr lang="en" sz="1900"/>
              <a:t>Understanding the sampling distribution will help us characterize and make sense of the point estimates that we do observe.</a:t>
            </a:r>
            <a:endParaRPr sz="1900"/>
          </a:p>
          <a:p>
            <a:pPr marL="0" indent="0">
              <a:lnSpc>
                <a:spcPct val="115000"/>
              </a:lnSpc>
              <a:spcBef>
                <a:spcPts val="0"/>
              </a:spcBef>
              <a:buNone/>
            </a:pPr>
            <a:endParaRPr sz="1900"/>
          </a:p>
        </p:txBody>
      </p:sp>
      <p:sp>
        <p:nvSpPr>
          <p:cNvPr id="136" name="Google Shape;136;p29"/>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Sampling distributions are never observed</a:t>
            </a:r>
            <a:endParaRPr sz="300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Mean Heights from 5,000 Random Samples of Size </a:t>
            </a:r>
            <a:r>
              <a:rPr lang="en-US" i="1" dirty="0"/>
              <a:t>n</a:t>
            </a:r>
            <a:r>
              <a:rPr lang="en-US" dirty="0"/>
              <a:t>=20</a:t>
            </a:r>
          </a:p>
        </p:txBody>
      </p:sp>
      <p:sp>
        <p:nvSpPr>
          <p:cNvPr id="8" name="Content Placeholder 7"/>
          <p:cNvSpPr>
            <a:spLocks noGrp="1"/>
          </p:cNvSpPr>
          <p:nvPr>
            <p:ph idx="11"/>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678866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30"/>
          <p:cNvSpPr txBox="1">
            <a:spLocks noGrp="1"/>
          </p:cNvSpPr>
          <p:nvPr>
            <p:ph type="body" idx="1"/>
          </p:nvPr>
        </p:nvSpPr>
        <p:spPr>
          <a:xfrm flipH="1">
            <a:off x="1981125" y="1442150"/>
            <a:ext cx="7847400" cy="39234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Sample proportions will be nearly normally distributed with mean equal to the population proportion, </a:t>
            </a:r>
            <a:r>
              <a:rPr lang="en" sz="1900" i="1"/>
              <a:t>p</a:t>
            </a:r>
            <a:r>
              <a:rPr lang="en" sz="1900"/>
              <a:t>, and standard error equal to</a:t>
            </a:r>
            <a:endParaRPr sz="1900"/>
          </a:p>
          <a:p>
            <a:pPr marL="0" indent="0">
              <a:lnSpc>
                <a:spcPct val="115000"/>
              </a:lnSpc>
              <a:spcBef>
                <a:spcPts val="0"/>
              </a:spcBef>
              <a:buNone/>
            </a:pPr>
            <a:endParaRPr sz="1900"/>
          </a:p>
          <a:p>
            <a:pPr marL="0" indent="0">
              <a:lnSpc>
                <a:spcPct val="115000"/>
              </a:lnSpc>
              <a:spcBef>
                <a:spcPts val="0"/>
              </a:spcBef>
              <a:buNone/>
            </a:pPr>
            <a:endParaRPr sz="1900"/>
          </a:p>
          <a:p>
            <a:pPr marL="0" indent="0">
              <a:lnSpc>
                <a:spcPct val="115000"/>
              </a:lnSpc>
              <a:spcBef>
                <a:spcPts val="0"/>
              </a:spcBef>
              <a:buNone/>
            </a:pPr>
            <a:endParaRPr sz="1900"/>
          </a:p>
          <a:p>
            <a:pPr marL="0" indent="0">
              <a:lnSpc>
                <a:spcPct val="115000"/>
              </a:lnSpc>
              <a:spcBef>
                <a:spcPts val="0"/>
              </a:spcBef>
              <a:buNone/>
            </a:pPr>
            <a:endParaRPr sz="1900"/>
          </a:p>
          <a:p>
            <a:pPr marL="0" indent="0">
              <a:lnSpc>
                <a:spcPct val="115000"/>
              </a:lnSpc>
              <a:spcBef>
                <a:spcPts val="0"/>
              </a:spcBef>
              <a:buNone/>
            </a:pPr>
            <a:endParaRPr sz="1900"/>
          </a:p>
          <a:p>
            <a:pPr marL="0" indent="0">
              <a:lnSpc>
                <a:spcPct val="115000"/>
              </a:lnSpc>
              <a:spcBef>
                <a:spcPts val="0"/>
              </a:spcBef>
              <a:buNone/>
            </a:pPr>
            <a:r>
              <a:rPr lang="en" sz="1900"/>
              <a:t>It wasn’t a coincidence that the sampling distribution we saw earlier was symmetric, and centered at the true population population.</a:t>
            </a:r>
            <a:endParaRPr sz="1900"/>
          </a:p>
          <a:p>
            <a:pPr marL="0" indent="0">
              <a:lnSpc>
                <a:spcPct val="115000"/>
              </a:lnSpc>
              <a:spcBef>
                <a:spcPts val="0"/>
              </a:spcBef>
              <a:buNone/>
            </a:pPr>
            <a:endParaRPr sz="1900"/>
          </a:p>
          <a:p>
            <a:pPr marL="0" indent="0">
              <a:lnSpc>
                <a:spcPct val="115000"/>
              </a:lnSpc>
              <a:spcBef>
                <a:spcPts val="0"/>
              </a:spcBef>
              <a:buNone/>
            </a:pPr>
            <a:r>
              <a:rPr lang="en" sz="1900"/>
              <a:t>We won’t go through a detailed proof of why</a:t>
            </a:r>
            <a:endParaRPr sz="1900"/>
          </a:p>
          <a:p>
            <a:pPr marL="0" indent="0">
              <a:lnSpc>
                <a:spcPct val="115000"/>
              </a:lnSpc>
              <a:spcBef>
                <a:spcPts val="0"/>
              </a:spcBef>
              <a:buSzPts val="1100"/>
              <a:buNone/>
            </a:pPr>
            <a:endParaRPr sz="600"/>
          </a:p>
          <a:p>
            <a:pPr marL="0" indent="0">
              <a:lnSpc>
                <a:spcPct val="115000"/>
              </a:lnSpc>
              <a:spcBef>
                <a:spcPts val="0"/>
              </a:spcBef>
              <a:buSzPts val="1100"/>
              <a:buNone/>
            </a:pPr>
            <a:r>
              <a:rPr lang="en" sz="1900"/>
              <a:t>but note that as n increases SE decreases.</a:t>
            </a:r>
            <a:endParaRPr sz="1900"/>
          </a:p>
          <a:p>
            <a:pPr indent="-349250">
              <a:lnSpc>
                <a:spcPct val="115000"/>
              </a:lnSpc>
              <a:spcBef>
                <a:spcPts val="0"/>
              </a:spcBef>
              <a:buSzPts val="1900"/>
            </a:pPr>
            <a:r>
              <a:rPr lang="en" sz="1900"/>
              <a:t>As n increases samples will yield more consistent </a:t>
            </a:r>
            <a:r>
              <a:rPr lang="en" sz="1900" i="1"/>
              <a:t>p̂</a:t>
            </a:r>
            <a:r>
              <a:rPr lang="en" sz="1900"/>
              <a:t>s,</a:t>
            </a:r>
            <a:br>
              <a:rPr lang="en" sz="1900"/>
            </a:br>
            <a:r>
              <a:rPr lang="en" sz="1900"/>
              <a:t>i.e. variability among </a:t>
            </a:r>
            <a:r>
              <a:rPr lang="en" sz="1900" i="1"/>
              <a:t>p̂</a:t>
            </a:r>
            <a:r>
              <a:rPr lang="en" sz="1900"/>
              <a:t>s will be lower.</a:t>
            </a:r>
            <a:endParaRPr sz="1900"/>
          </a:p>
        </p:txBody>
      </p:sp>
      <p:sp>
        <p:nvSpPr>
          <p:cNvPr id="142" name="Google Shape;142;p30"/>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Central Limit Theorem</a:t>
            </a:r>
            <a:endParaRPr sz="3000">
              <a:solidFill>
                <a:schemeClr val="accent1"/>
              </a:solidFill>
            </a:endParaRPr>
          </a:p>
        </p:txBody>
      </p:sp>
      <p:pic>
        <p:nvPicPr>
          <p:cNvPr id="143" name="Google Shape;143;p30"/>
          <p:cNvPicPr preferRelativeResize="0"/>
          <p:nvPr/>
        </p:nvPicPr>
        <p:blipFill>
          <a:blip r:embed="rId3">
            <a:alphaModFix/>
          </a:blip>
          <a:stretch>
            <a:fillRect/>
          </a:stretch>
        </p:blipFill>
        <p:spPr>
          <a:xfrm>
            <a:off x="8408925" y="1848401"/>
            <a:ext cx="992900" cy="659275"/>
          </a:xfrm>
          <a:prstGeom prst="rect">
            <a:avLst/>
          </a:prstGeom>
          <a:noFill/>
          <a:ln>
            <a:noFill/>
          </a:ln>
        </p:spPr>
      </p:pic>
      <p:pic>
        <p:nvPicPr>
          <p:cNvPr id="144" name="Google Shape;144;p30"/>
          <p:cNvPicPr preferRelativeResize="0"/>
          <p:nvPr/>
        </p:nvPicPr>
        <p:blipFill>
          <a:blip r:embed="rId4">
            <a:alphaModFix/>
          </a:blip>
          <a:stretch>
            <a:fillRect/>
          </a:stretch>
        </p:blipFill>
        <p:spPr>
          <a:xfrm>
            <a:off x="3460804" y="2507678"/>
            <a:ext cx="4888032" cy="1143000"/>
          </a:xfrm>
          <a:prstGeom prst="rect">
            <a:avLst/>
          </a:prstGeom>
          <a:noFill/>
          <a:ln>
            <a:noFill/>
          </a:ln>
        </p:spPr>
      </p:pic>
      <p:pic>
        <p:nvPicPr>
          <p:cNvPr id="145" name="Google Shape;145;p30"/>
          <p:cNvPicPr preferRelativeResize="0"/>
          <p:nvPr/>
        </p:nvPicPr>
        <p:blipFill>
          <a:blip r:embed="rId5">
            <a:alphaModFix/>
          </a:blip>
          <a:stretch>
            <a:fillRect/>
          </a:stretch>
        </p:blipFill>
        <p:spPr>
          <a:xfrm>
            <a:off x="6821325" y="4783026"/>
            <a:ext cx="1444250" cy="5139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1"/>
          <p:cNvSpPr txBox="1">
            <a:spLocks noGrp="1"/>
          </p:cNvSpPr>
          <p:nvPr>
            <p:ph type="body" idx="1"/>
          </p:nvPr>
        </p:nvSpPr>
        <p:spPr>
          <a:xfrm flipH="1">
            <a:off x="1981125" y="1442150"/>
            <a:ext cx="7847400" cy="6288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Certain conditions must be met for the CLT to apply:</a:t>
            </a:r>
            <a:endParaRPr sz="1900"/>
          </a:p>
        </p:txBody>
      </p:sp>
      <p:sp>
        <p:nvSpPr>
          <p:cNvPr id="151" name="Google Shape;151;p31"/>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CLT - conditions</a:t>
            </a:r>
            <a:endParaRPr sz="3000">
              <a:solidFill>
                <a:schemeClr val="accent1"/>
              </a:solidFill>
            </a:endParaRPr>
          </a:p>
        </p:txBody>
      </p:sp>
      <p:sp>
        <p:nvSpPr>
          <p:cNvPr id="152" name="Google Shape;152;p31"/>
          <p:cNvSpPr txBox="1">
            <a:spLocks noGrp="1"/>
          </p:cNvSpPr>
          <p:nvPr>
            <p:ph type="body" idx="1"/>
          </p:nvPr>
        </p:nvSpPr>
        <p:spPr>
          <a:xfrm flipH="1">
            <a:off x="1981125" y="4152275"/>
            <a:ext cx="7847400" cy="1282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b="1"/>
              <a:t>Sample size</a:t>
            </a:r>
            <a:endParaRPr sz="1900" b="1"/>
          </a:p>
          <a:p>
            <a:pPr marL="0" indent="0">
              <a:lnSpc>
                <a:spcPct val="115000"/>
              </a:lnSpc>
              <a:spcBef>
                <a:spcPts val="0"/>
              </a:spcBef>
              <a:buNone/>
            </a:pPr>
            <a:r>
              <a:rPr lang="en" sz="1900"/>
              <a:t>There should be at least 10 expected successes and 10 expected failures in the observed sample.</a:t>
            </a:r>
            <a:endParaRPr sz="1900"/>
          </a:p>
          <a:p>
            <a:pPr marL="0" indent="0">
              <a:lnSpc>
                <a:spcPct val="115000"/>
              </a:lnSpc>
              <a:spcBef>
                <a:spcPts val="0"/>
              </a:spcBef>
              <a:buNone/>
            </a:pPr>
            <a:r>
              <a:rPr lang="en" sz="1900"/>
              <a:t>This is difficult to verify if you don’t know the population proportion (or can’t assume a value for it). In those cases we look for the number of observed successes and failures to be at least 10.</a:t>
            </a:r>
            <a:endParaRPr sz="1900"/>
          </a:p>
        </p:txBody>
      </p:sp>
      <p:sp>
        <p:nvSpPr>
          <p:cNvPr id="153" name="Google Shape;153;p31"/>
          <p:cNvSpPr txBox="1">
            <a:spLocks noGrp="1"/>
          </p:cNvSpPr>
          <p:nvPr>
            <p:ph type="body" idx="1"/>
          </p:nvPr>
        </p:nvSpPr>
        <p:spPr>
          <a:xfrm flipH="1">
            <a:off x="1981125" y="2070925"/>
            <a:ext cx="7847400" cy="20814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b="1"/>
              <a:t>Independence</a:t>
            </a:r>
            <a:endParaRPr sz="1900" b="1"/>
          </a:p>
          <a:p>
            <a:pPr marL="0" indent="0">
              <a:lnSpc>
                <a:spcPct val="115000"/>
              </a:lnSpc>
              <a:spcBef>
                <a:spcPts val="0"/>
              </a:spcBef>
              <a:buNone/>
            </a:pPr>
            <a:r>
              <a:rPr lang="en" sz="1900"/>
              <a:t>Sampled observations must be independent. This is difficult to verify, but is more likely if</a:t>
            </a:r>
            <a:endParaRPr sz="1900"/>
          </a:p>
          <a:p>
            <a:pPr indent="-349250">
              <a:lnSpc>
                <a:spcPct val="115000"/>
              </a:lnSpc>
              <a:spcBef>
                <a:spcPts val="0"/>
              </a:spcBef>
              <a:buSzPts val="1900"/>
            </a:pPr>
            <a:r>
              <a:rPr lang="en" sz="1900"/>
              <a:t>random sampling/assignment is used, and</a:t>
            </a:r>
            <a:endParaRPr sz="1900"/>
          </a:p>
          <a:p>
            <a:pPr indent="-349250">
              <a:lnSpc>
                <a:spcPct val="115000"/>
              </a:lnSpc>
              <a:spcBef>
                <a:spcPts val="0"/>
              </a:spcBef>
              <a:buSzPts val="1900"/>
            </a:pPr>
            <a:r>
              <a:rPr lang="en" sz="1900"/>
              <a:t>if sampling without replacement, </a:t>
            </a:r>
            <a:r>
              <a:rPr lang="en" sz="1900" i="1"/>
              <a:t>n</a:t>
            </a:r>
            <a:r>
              <a:rPr lang="en" sz="1900"/>
              <a:t> &lt; 10% of the population.</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
                                        <p:tgtEl>
                                          <p:spTgt spid="1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1"/>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When </a:t>
            </a:r>
            <a:r>
              <a:rPr lang="en" sz="3000" i="1">
                <a:solidFill>
                  <a:schemeClr val="accent1"/>
                </a:solidFill>
              </a:rPr>
              <a:t>p</a:t>
            </a:r>
            <a:r>
              <a:rPr lang="en" sz="3000">
                <a:solidFill>
                  <a:schemeClr val="accent1"/>
                </a:solidFill>
              </a:rPr>
              <a:t> is unknown</a:t>
            </a:r>
            <a:endParaRPr sz="3000">
              <a:solidFill>
                <a:schemeClr val="accent1"/>
              </a:solidFill>
            </a:endParaRPr>
          </a:p>
        </p:txBody>
      </p:sp>
      <p:sp>
        <p:nvSpPr>
          <p:cNvPr id="159" name="Google Shape;159;p32"/>
          <p:cNvSpPr txBox="1">
            <a:spLocks noGrp="1"/>
          </p:cNvSpPr>
          <p:nvPr>
            <p:ph type="body" idx="1"/>
          </p:nvPr>
        </p:nvSpPr>
        <p:spPr>
          <a:xfrm flipH="1">
            <a:off x="1981125" y="1442150"/>
            <a:ext cx="7847400" cy="46251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The CLT states</a:t>
            </a:r>
            <a:endParaRPr sz="1900"/>
          </a:p>
          <a:p>
            <a:pPr marL="0" indent="0">
              <a:lnSpc>
                <a:spcPct val="115000"/>
              </a:lnSpc>
              <a:spcBef>
                <a:spcPts val="0"/>
              </a:spcBef>
              <a:buNone/>
            </a:pPr>
            <a:endParaRPr sz="1900"/>
          </a:p>
          <a:p>
            <a:pPr marL="0" indent="0">
              <a:lnSpc>
                <a:spcPct val="115000"/>
              </a:lnSpc>
              <a:spcBef>
                <a:spcPts val="0"/>
              </a:spcBef>
              <a:buNone/>
            </a:pPr>
            <a:endParaRPr sz="1900"/>
          </a:p>
          <a:p>
            <a:pPr marL="0" indent="0">
              <a:lnSpc>
                <a:spcPct val="115000"/>
              </a:lnSpc>
              <a:spcBef>
                <a:spcPts val="0"/>
              </a:spcBef>
              <a:buNone/>
            </a:pPr>
            <a:endParaRPr sz="1900"/>
          </a:p>
          <a:p>
            <a:pPr marL="0" indent="0">
              <a:lnSpc>
                <a:spcPct val="115000"/>
              </a:lnSpc>
              <a:spcBef>
                <a:spcPts val="0"/>
              </a:spcBef>
              <a:buNone/>
            </a:pPr>
            <a:r>
              <a:rPr lang="en" sz="1900"/>
              <a:t>with the condition that </a:t>
            </a:r>
            <a:r>
              <a:rPr lang="en" sz="1900" i="1"/>
              <a:t>np</a:t>
            </a:r>
            <a:r>
              <a:rPr lang="en" sz="1900"/>
              <a:t> and </a:t>
            </a:r>
            <a:r>
              <a:rPr lang="en" sz="1900" i="1"/>
              <a:t>n(1 − p)</a:t>
            </a:r>
            <a:r>
              <a:rPr lang="en" sz="1900"/>
              <a:t> are at least 10.</a:t>
            </a:r>
            <a:endParaRPr sz="1900"/>
          </a:p>
          <a:p>
            <a:pPr marL="0" indent="0">
              <a:lnSpc>
                <a:spcPct val="115000"/>
              </a:lnSpc>
              <a:spcBef>
                <a:spcPts val="0"/>
              </a:spcBef>
              <a:buNone/>
            </a:pPr>
            <a:endParaRPr sz="1900"/>
          </a:p>
          <a:p>
            <a:pPr marL="0" indent="0">
              <a:lnSpc>
                <a:spcPct val="115000"/>
              </a:lnSpc>
              <a:spcBef>
                <a:spcPts val="0"/>
              </a:spcBef>
              <a:buNone/>
            </a:pPr>
            <a:r>
              <a:rPr lang="en" sz="1900"/>
              <a:t>However, we often don’t know the value of </a:t>
            </a:r>
            <a:r>
              <a:rPr lang="en" sz="1900" i="1"/>
              <a:t>p</a:t>
            </a:r>
            <a:r>
              <a:rPr lang="en" sz="1900"/>
              <a:t>, the population proportion.</a:t>
            </a:r>
            <a:endParaRPr sz="1900"/>
          </a:p>
          <a:p>
            <a:pPr marL="0" indent="0">
              <a:lnSpc>
                <a:spcPct val="115000"/>
              </a:lnSpc>
              <a:spcBef>
                <a:spcPts val="0"/>
              </a:spcBef>
              <a:buSzPts val="1100"/>
              <a:buNone/>
            </a:pPr>
            <a:r>
              <a:rPr lang="en" sz="1900"/>
              <a:t>In these cases we substitute </a:t>
            </a:r>
            <a:r>
              <a:rPr lang="en" sz="1900" i="1"/>
              <a:t>p̂</a:t>
            </a:r>
            <a:r>
              <a:rPr lang="en" sz="1900"/>
              <a:t> for </a:t>
            </a:r>
            <a:r>
              <a:rPr lang="en" sz="1900" i="1"/>
              <a:t>p</a:t>
            </a:r>
            <a:r>
              <a:rPr lang="en" sz="1900"/>
              <a:t>.</a:t>
            </a:r>
            <a:endParaRPr sz="1900"/>
          </a:p>
          <a:p>
            <a:pPr marL="0" indent="0">
              <a:lnSpc>
                <a:spcPct val="115000"/>
              </a:lnSpc>
              <a:spcBef>
                <a:spcPts val="0"/>
              </a:spcBef>
              <a:buNone/>
            </a:pPr>
            <a:endParaRPr sz="1900"/>
          </a:p>
        </p:txBody>
      </p:sp>
      <p:pic>
        <p:nvPicPr>
          <p:cNvPr id="160" name="Google Shape;160;p32"/>
          <p:cNvPicPr preferRelativeResize="0"/>
          <p:nvPr/>
        </p:nvPicPr>
        <p:blipFill rotWithShape="1">
          <a:blip r:embed="rId3">
            <a:alphaModFix/>
          </a:blip>
          <a:srcRect l="48664" r="5269"/>
          <a:stretch/>
        </p:blipFill>
        <p:spPr>
          <a:xfrm>
            <a:off x="4500325" y="1657550"/>
            <a:ext cx="2091750" cy="1061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When </a:t>
            </a:r>
            <a:r>
              <a:rPr lang="en" sz="3000" i="1">
                <a:solidFill>
                  <a:schemeClr val="accent1"/>
                </a:solidFill>
              </a:rPr>
              <a:t>np</a:t>
            </a:r>
            <a:r>
              <a:rPr lang="en" sz="3000">
                <a:solidFill>
                  <a:schemeClr val="accent1"/>
                </a:solidFill>
              </a:rPr>
              <a:t> or </a:t>
            </a:r>
            <a:r>
              <a:rPr lang="en" sz="3000" i="1">
                <a:solidFill>
                  <a:schemeClr val="accent1"/>
                </a:solidFill>
              </a:rPr>
              <a:t>n(1 - p)</a:t>
            </a:r>
            <a:r>
              <a:rPr lang="en" sz="3000">
                <a:solidFill>
                  <a:schemeClr val="accent1"/>
                </a:solidFill>
              </a:rPr>
              <a:t> is small</a:t>
            </a:r>
            <a:endParaRPr sz="3000">
              <a:solidFill>
                <a:schemeClr val="accent1"/>
              </a:solidFill>
            </a:endParaRPr>
          </a:p>
        </p:txBody>
      </p:sp>
      <p:sp>
        <p:nvSpPr>
          <p:cNvPr id="166" name="Google Shape;166;p33"/>
          <p:cNvSpPr txBox="1">
            <a:spLocks noGrp="1"/>
          </p:cNvSpPr>
          <p:nvPr>
            <p:ph type="body" idx="1"/>
          </p:nvPr>
        </p:nvSpPr>
        <p:spPr>
          <a:xfrm flipH="1">
            <a:off x="1981125" y="1442150"/>
            <a:ext cx="7847400" cy="31056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Suppose we have a population where the true population proportion is </a:t>
            </a:r>
            <a:r>
              <a:rPr lang="en" sz="1900" i="1"/>
              <a:t>p</a:t>
            </a:r>
            <a:r>
              <a:rPr lang="en" sz="1900"/>
              <a:t> = 0.05, and we take random samples of size </a:t>
            </a:r>
            <a:r>
              <a:rPr lang="en" sz="1900" i="1"/>
              <a:t>n</a:t>
            </a:r>
            <a:r>
              <a:rPr lang="en" sz="1900"/>
              <a:t> = 50 from this population. We calculate the sample proportion in each sample and plot these proportions. Would you expect this distribution to be nearly normal? Why, or why not?</a:t>
            </a:r>
            <a:endParaRPr sz="1900"/>
          </a:p>
          <a:p>
            <a:pPr marL="0" indent="0">
              <a:lnSpc>
                <a:spcPct val="115000"/>
              </a:lnSpc>
              <a:spcBef>
                <a:spcPts val="0"/>
              </a:spcBef>
              <a:buNone/>
            </a:pPr>
            <a:endParaRPr sz="1900"/>
          </a:p>
          <a:p>
            <a:pPr marL="0" indent="0">
              <a:lnSpc>
                <a:spcPct val="115000"/>
              </a:lnSpc>
              <a:spcBef>
                <a:spcPts val="0"/>
              </a:spcBef>
              <a:buNone/>
            </a:pPr>
            <a:r>
              <a:rPr lang="en" sz="1900"/>
              <a:t>No, the success-failure condition is not met (50 x 0.05 = 2.5), so we would not expect the sampling distribution to be nearly normal.</a:t>
            </a:r>
            <a:endParaRPr sz="1900"/>
          </a:p>
        </p:txBody>
      </p:sp>
      <p:pic>
        <p:nvPicPr>
          <p:cNvPr id="167" name="Google Shape;167;p33"/>
          <p:cNvPicPr preferRelativeResize="0"/>
          <p:nvPr/>
        </p:nvPicPr>
        <p:blipFill>
          <a:blip r:embed="rId3">
            <a:alphaModFix/>
          </a:blip>
          <a:stretch>
            <a:fillRect/>
          </a:stretch>
        </p:blipFill>
        <p:spPr>
          <a:xfrm>
            <a:off x="2673100" y="4282926"/>
            <a:ext cx="4152354" cy="2575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1"/>
                                        <p:tgtEl>
                                          <p:spTgt spid="1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xEl>
                                              <p:pRg st="2" end="2"/>
                                            </p:txEl>
                                          </p:spTgt>
                                        </p:tgtEl>
                                        <p:attrNameLst>
                                          <p:attrName>style.visibility</p:attrName>
                                        </p:attrNameLst>
                                      </p:cBhvr>
                                      <p:to>
                                        <p:strVal val="visible"/>
                                      </p:to>
                                    </p:set>
                                    <p:animEffect transition="in" filter="fade">
                                      <p:cBhvr>
                                        <p:cTn id="12" dur="1"/>
                                        <p:tgtEl>
                                          <p:spTgt spid="16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7"/>
                                        </p:tgtEl>
                                        <p:attrNameLst>
                                          <p:attrName>style.visibility</p:attrName>
                                        </p:attrNameLst>
                                      </p:cBhvr>
                                      <p:to>
                                        <p:strVal val="visible"/>
                                      </p:to>
                                    </p:set>
                                    <p:animEffect transition="in" filter="fade">
                                      <p:cBhvr>
                                        <p:cTn id="17" dur="1"/>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4"/>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What happens when </a:t>
            </a:r>
            <a:r>
              <a:rPr lang="en" sz="3000" i="1">
                <a:solidFill>
                  <a:schemeClr val="accent1"/>
                </a:solidFill>
              </a:rPr>
              <a:t>np</a:t>
            </a:r>
            <a:r>
              <a:rPr lang="en" sz="3000">
                <a:solidFill>
                  <a:schemeClr val="accent1"/>
                </a:solidFill>
              </a:rPr>
              <a:t> and/or </a:t>
            </a:r>
            <a:r>
              <a:rPr lang="en" sz="3000" i="1">
                <a:solidFill>
                  <a:schemeClr val="accent1"/>
                </a:solidFill>
              </a:rPr>
              <a:t>n(1 − p)</a:t>
            </a:r>
            <a:r>
              <a:rPr lang="en" sz="3000">
                <a:solidFill>
                  <a:schemeClr val="accent1"/>
                </a:solidFill>
              </a:rPr>
              <a:t> &lt; 10</a:t>
            </a:r>
            <a:endParaRPr sz="3000">
              <a:solidFill>
                <a:schemeClr val="accent1"/>
              </a:solidFill>
            </a:endParaRPr>
          </a:p>
        </p:txBody>
      </p:sp>
      <p:pic>
        <p:nvPicPr>
          <p:cNvPr id="173" name="Google Shape;173;p34"/>
          <p:cNvPicPr preferRelativeResize="0"/>
          <p:nvPr/>
        </p:nvPicPr>
        <p:blipFill>
          <a:blip r:embed="rId3">
            <a:alphaModFix/>
          </a:blip>
          <a:stretch>
            <a:fillRect/>
          </a:stretch>
        </p:blipFill>
        <p:spPr>
          <a:xfrm>
            <a:off x="2282725" y="1142989"/>
            <a:ext cx="7626556" cy="54102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5"/>
          <p:cNvSpPr txBox="1">
            <a:spLocks noGrp="1"/>
          </p:cNvSpPr>
          <p:nvPr>
            <p:ph type="body" idx="1"/>
          </p:nvPr>
        </p:nvSpPr>
        <p:spPr>
          <a:xfrm flipH="1">
            <a:off x="1981125" y="1442150"/>
            <a:ext cx="7847400" cy="3105600"/>
          </a:xfrm>
          <a:prstGeom prst="rect">
            <a:avLst/>
          </a:prstGeom>
        </p:spPr>
        <p:txBody>
          <a:bodyPr spcFirstLastPara="1" wrap="square" lIns="91425" tIns="91425" rIns="91425" bIns="91425" anchor="t" anchorCtr="0">
            <a:noAutofit/>
          </a:bodyPr>
          <a:lstStyle/>
          <a:p>
            <a:pPr indent="-349250">
              <a:lnSpc>
                <a:spcPct val="115000"/>
              </a:lnSpc>
              <a:spcBef>
                <a:spcPts val="0"/>
              </a:spcBef>
              <a:buSzPts val="1900"/>
            </a:pPr>
            <a:r>
              <a:rPr lang="en" sz="1900"/>
              <a:t>When either </a:t>
            </a:r>
            <a:r>
              <a:rPr lang="en" sz="1900" i="1"/>
              <a:t>np</a:t>
            </a:r>
            <a:r>
              <a:rPr lang="en" sz="1900"/>
              <a:t> or </a:t>
            </a:r>
            <a:r>
              <a:rPr lang="en" sz="1900" i="1"/>
              <a:t>n(1 − p)</a:t>
            </a:r>
            <a:r>
              <a:rPr lang="en" sz="1900"/>
              <a:t> is small, the distribution is more discrete.</a:t>
            </a:r>
            <a:endParaRPr sz="1900"/>
          </a:p>
          <a:p>
            <a:pPr indent="-349250">
              <a:lnSpc>
                <a:spcPct val="115000"/>
              </a:lnSpc>
              <a:spcBef>
                <a:spcPts val="1000"/>
              </a:spcBef>
              <a:buSzPts val="1900"/>
            </a:pPr>
            <a:r>
              <a:rPr lang="en" sz="1900"/>
              <a:t>When </a:t>
            </a:r>
            <a:r>
              <a:rPr lang="en" sz="1900" i="1"/>
              <a:t>np</a:t>
            </a:r>
            <a:r>
              <a:rPr lang="en" sz="1900"/>
              <a:t> or </a:t>
            </a:r>
            <a:r>
              <a:rPr lang="en" sz="1900" i="1"/>
              <a:t>n(1 − p)</a:t>
            </a:r>
            <a:r>
              <a:rPr lang="en" sz="1900"/>
              <a:t> &lt; 10, the distribution is more skewed.</a:t>
            </a:r>
            <a:endParaRPr sz="1900"/>
          </a:p>
          <a:p>
            <a:pPr indent="-349250">
              <a:lnSpc>
                <a:spcPct val="115000"/>
              </a:lnSpc>
              <a:spcBef>
                <a:spcPts val="1000"/>
              </a:spcBef>
              <a:buSzPts val="1900"/>
            </a:pPr>
            <a:r>
              <a:rPr lang="en" sz="1900"/>
              <a:t>The larger both </a:t>
            </a:r>
            <a:r>
              <a:rPr lang="en" sz="1900" i="1"/>
              <a:t>np</a:t>
            </a:r>
            <a:r>
              <a:rPr lang="en" sz="1900"/>
              <a:t> and </a:t>
            </a:r>
            <a:r>
              <a:rPr lang="en" sz="1900" i="1"/>
              <a:t>n(1 − p)</a:t>
            </a:r>
            <a:r>
              <a:rPr lang="en" sz="1900"/>
              <a:t>, the more normal the</a:t>
            </a:r>
            <a:endParaRPr sz="1900"/>
          </a:p>
          <a:p>
            <a:pPr indent="-349250">
              <a:lnSpc>
                <a:spcPct val="115000"/>
              </a:lnSpc>
              <a:spcBef>
                <a:spcPts val="1000"/>
              </a:spcBef>
              <a:buSzPts val="1900"/>
            </a:pPr>
            <a:r>
              <a:rPr lang="en" sz="1900"/>
              <a:t>distribution.</a:t>
            </a:r>
            <a:endParaRPr sz="1900"/>
          </a:p>
          <a:p>
            <a:pPr indent="-349250">
              <a:lnSpc>
                <a:spcPct val="115000"/>
              </a:lnSpc>
              <a:spcBef>
                <a:spcPts val="1000"/>
              </a:spcBef>
              <a:spcAft>
                <a:spcPts val="1000"/>
              </a:spcAft>
              <a:buSzPts val="1900"/>
            </a:pPr>
            <a:r>
              <a:rPr lang="en" sz="1900"/>
              <a:t>When </a:t>
            </a:r>
            <a:r>
              <a:rPr lang="en" sz="1900" i="1"/>
              <a:t>np</a:t>
            </a:r>
            <a:r>
              <a:rPr lang="en" sz="1900"/>
              <a:t> and </a:t>
            </a:r>
            <a:r>
              <a:rPr lang="en" sz="1900" i="1"/>
              <a:t>n(1 − p)</a:t>
            </a:r>
            <a:r>
              <a:rPr lang="en" sz="1900"/>
              <a:t> are both very large, the discreteness of the distribution is hardly evident, and the distribution looks much more like a normal distribution.</a:t>
            </a:r>
            <a:endParaRPr sz="1900"/>
          </a:p>
        </p:txBody>
      </p:sp>
      <p:sp>
        <p:nvSpPr>
          <p:cNvPr id="179" name="Google Shape;179;p35"/>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When the conditions are not met...</a:t>
            </a:r>
            <a:endParaRPr sz="300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6"/>
          <p:cNvSpPr txBox="1">
            <a:spLocks noGrp="1"/>
          </p:cNvSpPr>
          <p:nvPr>
            <p:ph type="body" idx="1"/>
          </p:nvPr>
        </p:nvSpPr>
        <p:spPr>
          <a:xfrm flipH="1">
            <a:off x="1981125" y="1442150"/>
            <a:ext cx="7847400" cy="31056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The strategy of using a sample statistic to estimate a parameter is quite common, and it’s a strategy that we can apply to other statistics besides a proportion.</a:t>
            </a:r>
            <a:endParaRPr sz="1900"/>
          </a:p>
          <a:p>
            <a:pPr indent="-349250">
              <a:lnSpc>
                <a:spcPct val="115000"/>
              </a:lnSpc>
              <a:spcBef>
                <a:spcPts val="1000"/>
              </a:spcBef>
              <a:buSzPts val="1900"/>
            </a:pPr>
            <a:r>
              <a:rPr lang="en" sz="1900"/>
              <a:t>Take a random sample of students at a college and ask them how many extracurricular activities they are involved in to estimate the average number of extra curricular activities all students in this college are interested in.</a:t>
            </a:r>
            <a:endParaRPr sz="1900"/>
          </a:p>
          <a:p>
            <a:pPr marL="0" indent="0">
              <a:lnSpc>
                <a:spcPct val="115000"/>
              </a:lnSpc>
              <a:spcBef>
                <a:spcPts val="1000"/>
              </a:spcBef>
              <a:buNone/>
            </a:pPr>
            <a:endParaRPr sz="1900"/>
          </a:p>
          <a:p>
            <a:pPr marL="0" indent="0">
              <a:lnSpc>
                <a:spcPct val="115000"/>
              </a:lnSpc>
              <a:spcBef>
                <a:spcPts val="1000"/>
              </a:spcBef>
              <a:spcAft>
                <a:spcPts val="1000"/>
              </a:spcAft>
              <a:buNone/>
            </a:pPr>
            <a:r>
              <a:rPr lang="en" sz="1900"/>
              <a:t>The principles and general ideas are from this chapter apply to other parameters as well, even if the details change a little.</a:t>
            </a:r>
            <a:endParaRPr sz="1900"/>
          </a:p>
        </p:txBody>
      </p:sp>
      <p:sp>
        <p:nvSpPr>
          <p:cNvPr id="185" name="Google Shape;185;p36"/>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sz="3000">
                <a:solidFill>
                  <a:schemeClr val="accent1"/>
                </a:solidFill>
              </a:rPr>
              <a:t>Extending the framework for other statistics</a:t>
            </a:r>
            <a:endParaRPr sz="3000">
              <a:solidFill>
                <a:schemeClr val="accen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7"/>
          <p:cNvSpPr txBox="1"/>
          <p:nvPr/>
        </p:nvSpPr>
        <p:spPr>
          <a:xfrm>
            <a:off x="2207550" y="0"/>
            <a:ext cx="7776900" cy="6858000"/>
          </a:xfrm>
          <a:prstGeom prst="rect">
            <a:avLst/>
          </a:prstGeom>
          <a:noFill/>
          <a:ln>
            <a:noFill/>
          </a:ln>
        </p:spPr>
        <p:txBody>
          <a:bodyPr spcFirstLastPara="1" wrap="square" lIns="91425" tIns="91425" rIns="91425" bIns="91425" anchor="ctr" anchorCtr="0">
            <a:noAutofit/>
          </a:bodyPr>
          <a:lstStyle/>
          <a:p>
            <a:pPr defTabSz="914400">
              <a:buClr>
                <a:srgbClr val="000000"/>
              </a:buClr>
            </a:pPr>
            <a:r>
              <a:rPr lang="en" kern="0">
                <a:solidFill>
                  <a:srgbClr val="000000"/>
                </a:solidFill>
                <a:latin typeface="Arial"/>
                <a:cs typeface="Arial"/>
                <a:sym typeface="Arial"/>
              </a:rPr>
              <a:t>Find more resources at </a:t>
            </a:r>
            <a:r>
              <a:rPr lang="en" u="sng" kern="0">
                <a:solidFill>
                  <a:srgbClr val="1155CC"/>
                </a:solidFill>
                <a:latin typeface="Arial"/>
                <a:cs typeface="Arial"/>
                <a:sym typeface="Arial"/>
                <a:hlinkClick r:id="rId3"/>
              </a:rPr>
              <a:t>openintro.org/os</a:t>
            </a:r>
            <a:r>
              <a:rPr lang="en" kern="0">
                <a:solidFill>
                  <a:srgbClr val="000000"/>
                </a:solidFill>
                <a:latin typeface="Arial"/>
                <a:cs typeface="Arial"/>
                <a:sym typeface="Arial"/>
              </a:rPr>
              <a:t>, including</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Slides</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Videos</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Statistical Software Labs</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Discussion Forums (free support for students and teachers)</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Learning Objectives</a:t>
            </a:r>
            <a:endParaRPr kern="0">
              <a:solidFill>
                <a:srgbClr val="000000"/>
              </a:solidFill>
              <a:latin typeface="Arial"/>
              <a:cs typeface="Arial"/>
              <a:sym typeface="Arial"/>
            </a:endParaRPr>
          </a:p>
          <a:p>
            <a:pPr defTabSz="914400">
              <a:buClr>
                <a:srgbClr val="000000"/>
              </a:buClr>
            </a:pPr>
            <a:endParaRPr kern="0">
              <a:solidFill>
                <a:srgbClr val="000000"/>
              </a:solidFill>
              <a:latin typeface="Arial"/>
              <a:cs typeface="Arial"/>
              <a:sym typeface="Arial"/>
            </a:endParaRPr>
          </a:p>
          <a:p>
            <a:pPr defTabSz="914400">
              <a:buClr>
                <a:srgbClr val="000000"/>
              </a:buClr>
            </a:pPr>
            <a:endParaRPr kern="0">
              <a:solidFill>
                <a:srgbClr val="000000"/>
              </a:solidFill>
              <a:latin typeface="Arial"/>
              <a:cs typeface="Arial"/>
              <a:sym typeface="Arial"/>
            </a:endParaRPr>
          </a:p>
          <a:p>
            <a:pPr defTabSz="914400">
              <a:buClr>
                <a:srgbClr val="000000"/>
              </a:buClr>
            </a:pPr>
            <a:r>
              <a:rPr lang="en" kern="0">
                <a:solidFill>
                  <a:srgbClr val="000000"/>
                </a:solidFill>
                <a:latin typeface="Arial"/>
                <a:cs typeface="Arial"/>
                <a:sym typeface="Arial"/>
              </a:rPr>
              <a:t>Teachers only content is also available for </a:t>
            </a:r>
            <a:r>
              <a:rPr lang="en" u="sng" kern="0">
                <a:solidFill>
                  <a:srgbClr val="1155CC"/>
                </a:solidFill>
                <a:latin typeface="Arial"/>
                <a:cs typeface="Arial"/>
                <a:sym typeface="Arial"/>
                <a:hlinkClick r:id="rId4"/>
              </a:rPr>
              <a:t>Verified Teachers</a:t>
            </a:r>
            <a:r>
              <a:rPr lang="en" kern="0">
                <a:solidFill>
                  <a:srgbClr val="000000"/>
                </a:solidFill>
                <a:latin typeface="Arial"/>
                <a:cs typeface="Arial"/>
                <a:sym typeface="Arial"/>
              </a:rPr>
              <a:t>, including</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Exercise solutions</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Sample exams</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Ability to request a free desk copy for a course</a:t>
            </a:r>
            <a:endParaRPr kern="0">
              <a:solidFill>
                <a:srgbClr val="000000"/>
              </a:solidFill>
              <a:latin typeface="Arial"/>
              <a:cs typeface="Arial"/>
              <a:sym typeface="Arial"/>
            </a:endParaRPr>
          </a:p>
          <a:p>
            <a:pPr marL="457200" indent="-342900" defTabSz="914400">
              <a:buClr>
                <a:srgbClr val="000000"/>
              </a:buClr>
              <a:buSzPts val="1800"/>
              <a:buFont typeface="Arial"/>
              <a:buChar char="●"/>
            </a:pPr>
            <a:r>
              <a:rPr lang="en" kern="0">
                <a:solidFill>
                  <a:srgbClr val="000000"/>
                </a:solidFill>
                <a:latin typeface="Arial"/>
                <a:cs typeface="Arial"/>
                <a:sym typeface="Arial"/>
              </a:rPr>
              <a:t>Statistics Teachers email group</a:t>
            </a:r>
            <a:endParaRPr kern="0">
              <a:solidFill>
                <a:srgbClr val="000000"/>
              </a:solidFill>
              <a:latin typeface="Arial"/>
              <a:cs typeface="Arial"/>
              <a:sym typeface="Arial"/>
            </a:endParaRPr>
          </a:p>
          <a:p>
            <a:pPr defTabSz="914400">
              <a:buClr>
                <a:srgbClr val="000000"/>
              </a:buClr>
            </a:pPr>
            <a:endParaRPr kern="0">
              <a:solidFill>
                <a:srgbClr val="000000"/>
              </a:solidFill>
              <a:latin typeface="Arial"/>
              <a:cs typeface="Arial"/>
              <a:sym typeface="Arial"/>
            </a:endParaRPr>
          </a:p>
          <a:p>
            <a:pPr defTabSz="914400">
              <a:buClr>
                <a:srgbClr val="000000"/>
              </a:buClr>
            </a:pPr>
            <a:endParaRPr kern="0">
              <a:solidFill>
                <a:srgbClr val="000000"/>
              </a:solidFill>
              <a:latin typeface="Arial"/>
              <a:cs typeface="Arial"/>
              <a:sym typeface="Arial"/>
            </a:endParaRPr>
          </a:p>
          <a:p>
            <a:pPr defTabSz="914400">
              <a:buClr>
                <a:srgbClr val="000000"/>
              </a:buClr>
            </a:pPr>
            <a:r>
              <a:rPr lang="en" kern="0">
                <a:solidFill>
                  <a:srgbClr val="000000"/>
                </a:solidFill>
                <a:latin typeface="Arial"/>
                <a:cs typeface="Arial"/>
                <a:sym typeface="Arial"/>
              </a:rPr>
              <a:t>Questions? </a:t>
            </a:r>
            <a:r>
              <a:rPr lang="en" u="sng" kern="0">
                <a:solidFill>
                  <a:srgbClr val="1155CC"/>
                </a:solidFill>
                <a:latin typeface="Arial"/>
                <a:cs typeface="Arial"/>
                <a:sym typeface="Arial"/>
                <a:hlinkClick r:id="rId5"/>
              </a:rPr>
              <a:t>Contact us</a:t>
            </a:r>
            <a:r>
              <a:rPr lang="en" kern="0">
                <a:solidFill>
                  <a:srgbClr val="000000"/>
                </a:solidFill>
                <a:latin typeface="Arial"/>
                <a:cs typeface="Arial"/>
                <a:sym typeface="Arial"/>
              </a:rPr>
              <a:t>.</a:t>
            </a:r>
            <a:endParaRPr kern="0">
              <a:solidFill>
                <a:srgbClr val="000000"/>
              </a:solidFill>
              <a:latin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body" idx="1"/>
          </p:nvPr>
        </p:nvSpPr>
        <p:spPr>
          <a:xfrm>
            <a:off x="1981200" y="2947948"/>
            <a:ext cx="8229600" cy="962100"/>
          </a:xfrm>
          <a:prstGeom prst="rect">
            <a:avLst/>
          </a:prstGeom>
        </p:spPr>
        <p:txBody>
          <a:bodyPr spcFirstLastPara="1" wrap="square" lIns="91425" tIns="91425" rIns="91425" bIns="91425" anchor="ctr" anchorCtr="0">
            <a:noAutofit/>
          </a:bodyPr>
          <a:lstStyle/>
          <a:p>
            <a:pPr marL="0" indent="0" algn="l">
              <a:buNone/>
            </a:pPr>
            <a:r>
              <a:rPr lang="en" sz="2800" b="1"/>
              <a:t>Extra Slides from the</a:t>
            </a:r>
            <a:br>
              <a:rPr lang="en" sz="2800" b="1"/>
            </a:br>
            <a:r>
              <a:rPr lang="en" sz="2800" b="1"/>
              <a:t>OS3 section on point estimates</a:t>
            </a:r>
            <a:endParaRPr sz="28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9"/>
          <p:cNvSpPr txBox="1">
            <a:spLocks noGrp="1"/>
          </p:cNvSpPr>
          <p:nvPr>
            <p:ph type="body" idx="1"/>
          </p:nvPr>
        </p:nvSpPr>
        <p:spPr>
          <a:xfrm flipH="1">
            <a:off x="1981200" y="1143000"/>
            <a:ext cx="7822200" cy="18465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The following histogram shows the distribution of number of drinks it takes a group of college students to get drunk. We will assume that this is our population of interest. If we randomly select observations from this data set, which values are most likely to be selected, which are least likely?</a:t>
            </a:r>
            <a:endParaRPr sz="1900"/>
          </a:p>
        </p:txBody>
      </p:sp>
      <p:sp>
        <p:nvSpPr>
          <p:cNvPr id="201" name="Google Shape;201;p39"/>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Practice</a:t>
            </a:r>
            <a:endParaRPr>
              <a:solidFill>
                <a:schemeClr val="accent1"/>
              </a:solidFill>
            </a:endParaRPr>
          </a:p>
        </p:txBody>
      </p:sp>
      <p:pic>
        <p:nvPicPr>
          <p:cNvPr id="202" name="Google Shape;202;p39"/>
          <p:cNvPicPr preferRelativeResize="0"/>
          <p:nvPr/>
        </p:nvPicPr>
        <p:blipFill>
          <a:blip r:embed="rId3">
            <a:alphaModFix/>
          </a:blip>
          <a:stretch>
            <a:fillRect/>
          </a:stretch>
        </p:blipFill>
        <p:spPr>
          <a:xfrm>
            <a:off x="3401521" y="2796497"/>
            <a:ext cx="3937124" cy="347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Mean Heights from 5,000 Random Samples of Size </a:t>
            </a:r>
            <a:r>
              <a:rPr lang="en-US" i="1" dirty="0"/>
              <a:t>n</a:t>
            </a:r>
            <a:r>
              <a:rPr lang="en-US" dirty="0"/>
              <a:t>=50</a:t>
            </a:r>
          </a:p>
        </p:txBody>
      </p:sp>
      <p:sp>
        <p:nvSpPr>
          <p:cNvPr id="8" name="Content Placeholder 7"/>
          <p:cNvSpPr>
            <a:spLocks noGrp="1"/>
          </p:cNvSpPr>
          <p:nvPr>
            <p:ph idx="11"/>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132917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0"/>
          <p:cNvSpPr txBox="1">
            <a:spLocks noGrp="1"/>
          </p:cNvSpPr>
          <p:nvPr>
            <p:ph type="body" idx="1"/>
          </p:nvPr>
        </p:nvSpPr>
        <p:spPr>
          <a:xfrm flipH="1">
            <a:off x="1981200" y="175850"/>
            <a:ext cx="7822200" cy="2708100"/>
          </a:xfrm>
          <a:prstGeom prst="rect">
            <a:avLst/>
          </a:prstGeom>
        </p:spPr>
        <p:txBody>
          <a:bodyPr spcFirstLastPara="1" wrap="square" lIns="91425" tIns="91425" rIns="91425" bIns="91425" anchor="t" anchorCtr="0">
            <a:noAutofit/>
          </a:bodyPr>
          <a:lstStyle/>
          <a:p>
            <a:pPr marL="0" indent="0">
              <a:lnSpc>
                <a:spcPct val="115000"/>
              </a:lnSpc>
              <a:spcBef>
                <a:spcPts val="0"/>
              </a:spcBef>
              <a:buSzPts val="1100"/>
              <a:buNone/>
            </a:pPr>
            <a:r>
              <a:rPr lang="en" sz="1900">
                <a:solidFill>
                  <a:schemeClr val="accent1"/>
                </a:solidFill>
              </a:rPr>
              <a:t>Suppose that you don't have access to the population data. In order to estimate the average number of drinks it takes these college students to get drunk, you might sample from the population and use your sample mean as the best guess for the unknown population mean.</a:t>
            </a:r>
            <a:endParaRPr sz="1900">
              <a:solidFill>
                <a:schemeClr val="accent1"/>
              </a:solidFill>
            </a:endParaRPr>
          </a:p>
          <a:p>
            <a:pPr indent="-349250">
              <a:lnSpc>
                <a:spcPct val="115000"/>
              </a:lnSpc>
              <a:spcBef>
                <a:spcPts val="0"/>
              </a:spcBef>
              <a:buSzPts val="1900"/>
            </a:pPr>
            <a:r>
              <a:rPr lang="en" sz="1900"/>
              <a:t>Sample, with replacement, ten students from the population, and record the number of drinks it takes them to get drunk.</a:t>
            </a:r>
            <a:endParaRPr sz="1900"/>
          </a:p>
          <a:p>
            <a:pPr indent="-349250">
              <a:lnSpc>
                <a:spcPct val="115000"/>
              </a:lnSpc>
              <a:spcBef>
                <a:spcPts val="0"/>
              </a:spcBef>
              <a:buSzPts val="1900"/>
            </a:pPr>
            <a:r>
              <a:rPr lang="en" sz="1900"/>
              <a:t>Find the sample mean.</a:t>
            </a:r>
            <a:endParaRPr sz="1900"/>
          </a:p>
          <a:p>
            <a:pPr indent="-349250">
              <a:lnSpc>
                <a:spcPct val="115000"/>
              </a:lnSpc>
              <a:spcBef>
                <a:spcPts val="0"/>
              </a:spcBef>
              <a:buSzPts val="1900"/>
            </a:pPr>
            <a:r>
              <a:rPr lang="en" sz="1900"/>
              <a:t>Plot the distribution of the sample averages  obtained by members of the class.</a:t>
            </a:r>
            <a:endParaRPr sz="1900"/>
          </a:p>
        </p:txBody>
      </p:sp>
      <p:pic>
        <p:nvPicPr>
          <p:cNvPr id="208" name="Google Shape;208;p40"/>
          <p:cNvPicPr preferRelativeResize="0"/>
          <p:nvPr/>
        </p:nvPicPr>
        <p:blipFill>
          <a:blip r:embed="rId3">
            <a:alphaModFix/>
          </a:blip>
          <a:stretch>
            <a:fillRect/>
          </a:stretch>
        </p:blipFill>
        <p:spPr>
          <a:xfrm>
            <a:off x="1981200" y="3335976"/>
            <a:ext cx="7822200" cy="32523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1"/>
          <p:cNvSpPr txBox="1">
            <a:spLocks noGrp="1"/>
          </p:cNvSpPr>
          <p:nvPr>
            <p:ph type="body" idx="1"/>
          </p:nvPr>
        </p:nvSpPr>
        <p:spPr>
          <a:xfrm flipH="1">
            <a:off x="1981200" y="1143000"/>
            <a:ext cx="7822200" cy="6273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List of random numbers: 59, 121,  88,  46,  58,  72,  82,  81,  5, 10</a:t>
            </a:r>
            <a:endParaRPr sz="1900"/>
          </a:p>
        </p:txBody>
      </p:sp>
      <p:sp>
        <p:nvSpPr>
          <p:cNvPr id="214" name="Google Shape;214;p41"/>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Example</a:t>
            </a:r>
            <a:endParaRPr>
              <a:solidFill>
                <a:schemeClr val="accent1"/>
              </a:solidFill>
            </a:endParaRPr>
          </a:p>
        </p:txBody>
      </p:sp>
      <p:pic>
        <p:nvPicPr>
          <p:cNvPr id="215" name="Google Shape;215;p41"/>
          <p:cNvPicPr preferRelativeResize="0"/>
          <p:nvPr/>
        </p:nvPicPr>
        <p:blipFill>
          <a:blip r:embed="rId3">
            <a:alphaModFix/>
          </a:blip>
          <a:stretch>
            <a:fillRect/>
          </a:stretch>
        </p:blipFill>
        <p:spPr>
          <a:xfrm>
            <a:off x="1981200" y="1770300"/>
            <a:ext cx="7822200" cy="327456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2"/>
          <p:cNvSpPr txBox="1">
            <a:spLocks noGrp="1"/>
          </p:cNvSpPr>
          <p:nvPr>
            <p:ph type="body" idx="1"/>
          </p:nvPr>
        </p:nvSpPr>
        <p:spPr>
          <a:xfrm flipH="1">
            <a:off x="1981200" y="1143000"/>
            <a:ext cx="7822200" cy="6273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List of random numbers: 59, 121,  88,  46,  58,  72,  82,  81,  5, 10</a:t>
            </a:r>
            <a:endParaRPr sz="1900"/>
          </a:p>
        </p:txBody>
      </p:sp>
      <p:sp>
        <p:nvSpPr>
          <p:cNvPr id="221" name="Google Shape;221;p42"/>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Example</a:t>
            </a:r>
            <a:endParaRPr>
              <a:solidFill>
                <a:schemeClr val="accent1"/>
              </a:solidFill>
            </a:endParaRPr>
          </a:p>
        </p:txBody>
      </p:sp>
      <p:pic>
        <p:nvPicPr>
          <p:cNvPr id="222" name="Google Shape;222;p42"/>
          <p:cNvPicPr preferRelativeResize="0"/>
          <p:nvPr/>
        </p:nvPicPr>
        <p:blipFill>
          <a:blip r:embed="rId3">
            <a:alphaModFix/>
          </a:blip>
          <a:stretch>
            <a:fillRect/>
          </a:stretch>
        </p:blipFill>
        <p:spPr>
          <a:xfrm>
            <a:off x="1981200" y="1770300"/>
            <a:ext cx="7822200" cy="3274563"/>
          </a:xfrm>
          <a:prstGeom prst="rect">
            <a:avLst/>
          </a:prstGeom>
          <a:noFill/>
          <a:ln>
            <a:noFill/>
          </a:ln>
        </p:spPr>
      </p:pic>
      <p:sp>
        <p:nvSpPr>
          <p:cNvPr id="223" name="Google Shape;223;p42"/>
          <p:cNvSpPr txBox="1">
            <a:spLocks noGrp="1"/>
          </p:cNvSpPr>
          <p:nvPr>
            <p:ph type="body" idx="1"/>
          </p:nvPr>
        </p:nvSpPr>
        <p:spPr>
          <a:xfrm flipH="1">
            <a:off x="1981200" y="5222625"/>
            <a:ext cx="7822200" cy="6273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Sample mean: (8+6+10+4+5+3+5+6+6+6) / 10 = 5.9</a:t>
            </a: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3"/>
          <p:cNvSpPr txBox="1">
            <a:spLocks noGrp="1"/>
          </p:cNvSpPr>
          <p:nvPr>
            <p:ph type="body" idx="1"/>
          </p:nvPr>
        </p:nvSpPr>
        <p:spPr>
          <a:xfrm flipH="1">
            <a:off x="1981200" y="1295400"/>
            <a:ext cx="7822200" cy="24207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2200"/>
              <a:t>What you just constructed is called a </a:t>
            </a:r>
            <a:r>
              <a:rPr lang="en" sz="2200" i="1">
                <a:solidFill>
                  <a:schemeClr val="accent1"/>
                </a:solidFill>
              </a:rPr>
              <a:t>sampling distribution</a:t>
            </a:r>
            <a:r>
              <a:rPr lang="en" sz="2200"/>
              <a:t>.</a:t>
            </a:r>
            <a:endParaRPr sz="2200"/>
          </a:p>
          <a:p>
            <a:pPr marL="0" indent="0">
              <a:lnSpc>
                <a:spcPct val="115000"/>
              </a:lnSpc>
              <a:spcBef>
                <a:spcPts val="0"/>
              </a:spcBef>
              <a:buNone/>
            </a:pPr>
            <a:endParaRPr sz="2200"/>
          </a:p>
          <a:p>
            <a:pPr marL="0" indent="0">
              <a:lnSpc>
                <a:spcPct val="115000"/>
              </a:lnSpc>
              <a:spcBef>
                <a:spcPts val="0"/>
              </a:spcBef>
              <a:buNone/>
            </a:pPr>
            <a:endParaRPr sz="2200"/>
          </a:p>
        </p:txBody>
      </p:sp>
      <p:sp>
        <p:nvSpPr>
          <p:cNvPr id="229" name="Google Shape;229;p43"/>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Sampling distribution</a:t>
            </a:r>
            <a:endParaRPr>
              <a:solidFill>
                <a:schemeClr val="accen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4"/>
          <p:cNvSpPr txBox="1">
            <a:spLocks noGrp="1"/>
          </p:cNvSpPr>
          <p:nvPr>
            <p:ph type="body" idx="1"/>
          </p:nvPr>
        </p:nvSpPr>
        <p:spPr>
          <a:xfrm flipH="1">
            <a:off x="1981200" y="1295400"/>
            <a:ext cx="7822200" cy="24207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2200"/>
              <a:t>What you just constructed is called a </a:t>
            </a:r>
            <a:r>
              <a:rPr lang="en" sz="2200" i="1">
                <a:solidFill>
                  <a:schemeClr val="accent1"/>
                </a:solidFill>
              </a:rPr>
              <a:t>sampling distribution</a:t>
            </a:r>
            <a:r>
              <a:rPr lang="en" sz="2200"/>
              <a:t>.</a:t>
            </a:r>
            <a:endParaRPr sz="2200"/>
          </a:p>
          <a:p>
            <a:pPr marL="0" indent="0">
              <a:lnSpc>
                <a:spcPct val="115000"/>
              </a:lnSpc>
              <a:spcBef>
                <a:spcPts val="0"/>
              </a:spcBef>
              <a:buNone/>
            </a:pPr>
            <a:endParaRPr sz="2200"/>
          </a:p>
          <a:p>
            <a:pPr marL="0" indent="0">
              <a:lnSpc>
                <a:spcPct val="115000"/>
              </a:lnSpc>
              <a:spcBef>
                <a:spcPts val="0"/>
              </a:spcBef>
              <a:buNone/>
            </a:pPr>
            <a:r>
              <a:rPr lang="en" sz="2200"/>
              <a:t>What is the shape and center of this distribution? Based on this distribution, what do you think is the true population average?</a:t>
            </a:r>
            <a:endParaRPr sz="2200"/>
          </a:p>
          <a:p>
            <a:pPr marL="0" indent="0">
              <a:lnSpc>
                <a:spcPct val="115000"/>
              </a:lnSpc>
              <a:spcBef>
                <a:spcPts val="0"/>
              </a:spcBef>
              <a:buNone/>
            </a:pPr>
            <a:endParaRPr sz="2200"/>
          </a:p>
          <a:p>
            <a:pPr marL="0" indent="0">
              <a:lnSpc>
                <a:spcPct val="115000"/>
              </a:lnSpc>
              <a:spcBef>
                <a:spcPts val="0"/>
              </a:spcBef>
              <a:buNone/>
            </a:pPr>
            <a:endParaRPr sz="2200"/>
          </a:p>
        </p:txBody>
      </p:sp>
      <p:sp>
        <p:nvSpPr>
          <p:cNvPr id="235" name="Google Shape;235;p44"/>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Sampling distribution</a:t>
            </a:r>
            <a:endParaRPr>
              <a:solidFill>
                <a:schemeClr val="accen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5"/>
          <p:cNvSpPr txBox="1">
            <a:spLocks noGrp="1"/>
          </p:cNvSpPr>
          <p:nvPr>
            <p:ph type="body" idx="1"/>
          </p:nvPr>
        </p:nvSpPr>
        <p:spPr>
          <a:xfrm flipH="1">
            <a:off x="1981200" y="1295400"/>
            <a:ext cx="7822200" cy="24207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2200"/>
              <a:t>What you just constructed is called a </a:t>
            </a:r>
            <a:r>
              <a:rPr lang="en" sz="2200" i="1">
                <a:solidFill>
                  <a:schemeClr val="accent1"/>
                </a:solidFill>
              </a:rPr>
              <a:t>sampling distribution</a:t>
            </a:r>
            <a:r>
              <a:rPr lang="en" sz="2200"/>
              <a:t>.</a:t>
            </a:r>
            <a:endParaRPr sz="2200"/>
          </a:p>
          <a:p>
            <a:pPr marL="0" indent="0">
              <a:lnSpc>
                <a:spcPct val="115000"/>
              </a:lnSpc>
              <a:spcBef>
                <a:spcPts val="0"/>
              </a:spcBef>
              <a:buNone/>
            </a:pPr>
            <a:endParaRPr sz="2200"/>
          </a:p>
          <a:p>
            <a:pPr marL="0" indent="0">
              <a:lnSpc>
                <a:spcPct val="115000"/>
              </a:lnSpc>
              <a:spcBef>
                <a:spcPts val="0"/>
              </a:spcBef>
              <a:buNone/>
            </a:pPr>
            <a:r>
              <a:rPr lang="en" sz="2200"/>
              <a:t>What is the shape and center of this distribution? Based on this distribution, what do you think is the true population average?</a:t>
            </a:r>
            <a:endParaRPr sz="2200"/>
          </a:p>
          <a:p>
            <a:pPr marL="0" indent="0">
              <a:lnSpc>
                <a:spcPct val="115000"/>
              </a:lnSpc>
              <a:spcBef>
                <a:spcPts val="0"/>
              </a:spcBef>
              <a:buNone/>
            </a:pPr>
            <a:endParaRPr sz="2200"/>
          </a:p>
          <a:p>
            <a:pPr marL="0" indent="0">
              <a:lnSpc>
                <a:spcPct val="115000"/>
              </a:lnSpc>
              <a:spcBef>
                <a:spcPts val="0"/>
              </a:spcBef>
              <a:buNone/>
            </a:pPr>
            <a:r>
              <a:rPr lang="en" sz="2200" i="1">
                <a:solidFill>
                  <a:srgbClr val="FF9900"/>
                </a:solidFill>
              </a:rPr>
              <a:t>Approximately 5.39, the true population mean.</a:t>
            </a:r>
            <a:endParaRPr sz="2200" i="1">
              <a:solidFill>
                <a:srgbClr val="FF9900"/>
              </a:solidFill>
            </a:endParaRPr>
          </a:p>
        </p:txBody>
      </p:sp>
      <p:sp>
        <p:nvSpPr>
          <p:cNvPr id="241" name="Google Shape;241;p45"/>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Sampling distribution</a:t>
            </a:r>
            <a:endParaRPr>
              <a:solidFill>
                <a:schemeClr val="accent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6"/>
          <p:cNvSpPr txBox="1">
            <a:spLocks noGrp="1"/>
          </p:cNvSpPr>
          <p:nvPr>
            <p:ph type="body" idx="1"/>
          </p:nvPr>
        </p:nvSpPr>
        <p:spPr>
          <a:xfrm flipH="1">
            <a:off x="1981200" y="3559600"/>
            <a:ext cx="7822200" cy="920100"/>
          </a:xfrm>
          <a:prstGeom prst="rect">
            <a:avLst/>
          </a:prstGeom>
        </p:spPr>
        <p:txBody>
          <a:bodyPr spcFirstLastPara="1" wrap="square" lIns="91425" tIns="91425" rIns="91425" bIns="91425" anchor="t" anchorCtr="0">
            <a:noAutofit/>
          </a:bodyPr>
          <a:lstStyle/>
          <a:p>
            <a:pPr indent="-349250">
              <a:lnSpc>
                <a:spcPct val="115000"/>
              </a:lnSpc>
              <a:spcBef>
                <a:spcPts val="0"/>
              </a:spcBef>
              <a:buSzPts val="1900"/>
            </a:pPr>
            <a:r>
              <a:rPr lang="en" sz="1900"/>
              <a:t>It wasn't a coincidence that the sampling distribution we saw earlier was symmetric, and centered at the true population mean.</a:t>
            </a:r>
            <a:endParaRPr sz="1900"/>
          </a:p>
          <a:p>
            <a:pPr indent="-349250">
              <a:lnSpc>
                <a:spcPct val="115000"/>
              </a:lnSpc>
              <a:spcBef>
                <a:spcPts val="0"/>
              </a:spcBef>
              <a:buSzPts val="1900"/>
            </a:pPr>
            <a:r>
              <a:rPr lang="en" sz="1900"/>
              <a:t>We won't go through a detailed proof of why </a:t>
            </a:r>
            <a:r>
              <a:rPr lang="en" sz="1900" i="1"/>
              <a:t>SE = σ / √n</a:t>
            </a:r>
            <a:r>
              <a:rPr lang="en" sz="1900"/>
              <a:t>, but note that as </a:t>
            </a:r>
            <a:r>
              <a:rPr lang="en" sz="1900" i="1"/>
              <a:t>n</a:t>
            </a:r>
            <a:r>
              <a:rPr lang="en" sz="1900"/>
              <a:t> increases </a:t>
            </a:r>
            <a:r>
              <a:rPr lang="en" sz="1900" i="1"/>
              <a:t>SE</a:t>
            </a:r>
            <a:r>
              <a:rPr lang="en" sz="1900"/>
              <a:t> decreases. </a:t>
            </a:r>
            <a:endParaRPr sz="1900"/>
          </a:p>
          <a:p>
            <a:pPr lvl="1" indent="-349250">
              <a:lnSpc>
                <a:spcPct val="115000"/>
              </a:lnSpc>
              <a:buSzPts val="1900"/>
            </a:pPr>
            <a:r>
              <a:rPr lang="en" sz="1900"/>
              <a:t>As the sample size increases we would expect samples to yield more consistent sample means, hence the variability among the sample means would be lower.</a:t>
            </a:r>
            <a:endParaRPr sz="1900"/>
          </a:p>
        </p:txBody>
      </p:sp>
      <p:sp>
        <p:nvSpPr>
          <p:cNvPr id="247" name="Google Shape;247;p46"/>
          <p:cNvSpPr txBox="1">
            <a:spLocks noGrp="1"/>
          </p:cNvSpPr>
          <p:nvPr>
            <p:ph type="body" idx="1"/>
          </p:nvPr>
        </p:nvSpPr>
        <p:spPr>
          <a:xfrm flipH="1">
            <a:off x="1981200" y="1295400"/>
            <a:ext cx="7822200" cy="9201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The distribution of the sample mean is well approximated by a normal model:</a:t>
            </a:r>
            <a:endParaRPr sz="1900"/>
          </a:p>
        </p:txBody>
      </p:sp>
      <p:sp>
        <p:nvSpPr>
          <p:cNvPr id="248" name="Google Shape;248;p46"/>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Central Limit Theorem</a:t>
            </a:r>
            <a:endParaRPr>
              <a:solidFill>
                <a:schemeClr val="accent1"/>
              </a:solidFill>
            </a:endParaRPr>
          </a:p>
        </p:txBody>
      </p:sp>
      <p:sp>
        <p:nvSpPr>
          <p:cNvPr id="249" name="Google Shape;249;p46"/>
          <p:cNvSpPr txBox="1">
            <a:spLocks noGrp="1"/>
          </p:cNvSpPr>
          <p:nvPr>
            <p:ph type="body" idx="1"/>
          </p:nvPr>
        </p:nvSpPr>
        <p:spPr>
          <a:xfrm flipH="1">
            <a:off x="1981200" y="2721575"/>
            <a:ext cx="7822200" cy="9201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where </a:t>
            </a:r>
            <a:r>
              <a:rPr lang="en" sz="1900" i="1"/>
              <a:t>SE</a:t>
            </a:r>
            <a:r>
              <a:rPr lang="en" sz="1900"/>
              <a:t> is represents </a:t>
            </a:r>
            <a:r>
              <a:rPr lang="en" sz="1900" i="1">
                <a:solidFill>
                  <a:schemeClr val="accent1"/>
                </a:solidFill>
              </a:rPr>
              <a:t>standard error</a:t>
            </a:r>
            <a:r>
              <a:rPr lang="en" sz="1900"/>
              <a:t>, which is defined as the standard deviation of the sampling distribution. If </a:t>
            </a:r>
            <a:r>
              <a:rPr lang="en" sz="1900" i="1"/>
              <a:t>σ</a:t>
            </a:r>
            <a:r>
              <a:rPr lang="en" sz="1900"/>
              <a:t> is unknown, use </a:t>
            </a:r>
            <a:r>
              <a:rPr lang="en" sz="1900" i="1"/>
              <a:t>s</a:t>
            </a:r>
            <a:r>
              <a:rPr lang="en" sz="1900"/>
              <a:t>.</a:t>
            </a:r>
            <a:endParaRPr sz="1900"/>
          </a:p>
        </p:txBody>
      </p:sp>
      <p:pic>
        <p:nvPicPr>
          <p:cNvPr id="250" name="Google Shape;250;p46"/>
          <p:cNvPicPr preferRelativeResize="0"/>
          <p:nvPr/>
        </p:nvPicPr>
        <p:blipFill>
          <a:blip r:embed="rId3">
            <a:alphaModFix/>
          </a:blip>
          <a:stretch>
            <a:fillRect/>
          </a:stretch>
        </p:blipFill>
        <p:spPr>
          <a:xfrm>
            <a:off x="3507773" y="1801473"/>
            <a:ext cx="3870504" cy="920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7"/>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CLT - conditions</a:t>
            </a:r>
            <a:endParaRPr>
              <a:solidFill>
                <a:schemeClr val="accent1"/>
              </a:solidFill>
            </a:endParaRPr>
          </a:p>
        </p:txBody>
      </p:sp>
      <p:sp>
        <p:nvSpPr>
          <p:cNvPr id="256" name="Google Shape;256;p47"/>
          <p:cNvSpPr txBox="1">
            <a:spLocks noGrp="1"/>
          </p:cNvSpPr>
          <p:nvPr>
            <p:ph type="body" idx="1"/>
          </p:nvPr>
        </p:nvSpPr>
        <p:spPr>
          <a:xfrm flipH="1">
            <a:off x="1981200" y="1295400"/>
            <a:ext cx="7822200" cy="22098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Certain conditions must be met for the CLT to apply:</a:t>
            </a:r>
            <a:endParaRPr sz="1900"/>
          </a:p>
          <a:p>
            <a:pPr marL="0" indent="0">
              <a:lnSpc>
                <a:spcPct val="115000"/>
              </a:lnSpc>
              <a:spcBef>
                <a:spcPts val="0"/>
              </a:spcBef>
              <a:buNone/>
            </a:pPr>
            <a:endParaRPr sz="800"/>
          </a:p>
          <a:p>
            <a:pPr marL="0" indent="0">
              <a:lnSpc>
                <a:spcPct val="115000"/>
              </a:lnSpc>
              <a:spcBef>
                <a:spcPts val="0"/>
              </a:spcBef>
              <a:buNone/>
            </a:pPr>
            <a:r>
              <a:rPr lang="en" sz="1900" i="1">
                <a:solidFill>
                  <a:schemeClr val="accent1"/>
                </a:solidFill>
              </a:rPr>
              <a:t>Independence</a:t>
            </a:r>
            <a:r>
              <a:rPr lang="en" sz="1900">
                <a:solidFill>
                  <a:schemeClr val="accent1"/>
                </a:solidFill>
              </a:rPr>
              <a:t>:</a:t>
            </a:r>
            <a:r>
              <a:rPr lang="en" sz="1900"/>
              <a:t> Sampled observations must be independent. This is difficult to verify, but is more likely if</a:t>
            </a:r>
            <a:endParaRPr sz="1900"/>
          </a:p>
          <a:p>
            <a:pPr indent="-349250">
              <a:lnSpc>
                <a:spcPct val="115000"/>
              </a:lnSpc>
              <a:spcBef>
                <a:spcPts val="0"/>
              </a:spcBef>
              <a:buSzPts val="1900"/>
            </a:pPr>
            <a:r>
              <a:rPr lang="en" sz="1900"/>
              <a:t>random sampling / assignment is used, and</a:t>
            </a:r>
            <a:endParaRPr sz="1900"/>
          </a:p>
          <a:p>
            <a:pPr indent="-349250">
              <a:lnSpc>
                <a:spcPct val="115000"/>
              </a:lnSpc>
              <a:spcBef>
                <a:spcPts val="0"/>
              </a:spcBef>
              <a:buSzPts val="1900"/>
            </a:pPr>
            <a:r>
              <a:rPr lang="en" sz="1900"/>
              <a:t>if sampling without replacement, n &lt; 10% of the population.</a:t>
            </a:r>
            <a:endParaRPr sz="1900"/>
          </a:p>
          <a:p>
            <a:pPr marL="0" indent="0">
              <a:lnSpc>
                <a:spcPct val="115000"/>
              </a:lnSpc>
              <a:spcBef>
                <a:spcPts val="0"/>
              </a:spcBef>
              <a:buNone/>
            </a:pPr>
            <a:endParaRPr sz="19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8"/>
          <p:cNvSpPr txBox="1">
            <a:spLocks noGrp="1"/>
          </p:cNvSpPr>
          <p:nvPr>
            <p:ph type="body" idx="1"/>
          </p:nvPr>
        </p:nvSpPr>
        <p:spPr>
          <a:xfrm flipH="1">
            <a:off x="1981200" y="3325150"/>
            <a:ext cx="7822200" cy="920100"/>
          </a:xfrm>
          <a:prstGeom prst="rect">
            <a:avLst/>
          </a:prstGeom>
        </p:spPr>
        <p:txBody>
          <a:bodyPr spcFirstLastPara="1" wrap="square" lIns="91425" tIns="91425" rIns="91425" bIns="91425" anchor="t" anchorCtr="0">
            <a:noAutofit/>
          </a:bodyPr>
          <a:lstStyle/>
          <a:p>
            <a:pPr marL="0" indent="0">
              <a:lnSpc>
                <a:spcPct val="115000"/>
              </a:lnSpc>
              <a:spcBef>
                <a:spcPts val="0"/>
              </a:spcBef>
              <a:buSzPts val="1100"/>
              <a:buNone/>
            </a:pPr>
            <a:r>
              <a:rPr lang="en" sz="1900" i="1">
                <a:solidFill>
                  <a:schemeClr val="accent1"/>
                </a:solidFill>
              </a:rPr>
              <a:t>Sample size / skew</a:t>
            </a:r>
            <a:r>
              <a:rPr lang="en" sz="1900">
                <a:solidFill>
                  <a:schemeClr val="accent1"/>
                </a:solidFill>
              </a:rPr>
              <a:t>:</a:t>
            </a:r>
            <a:r>
              <a:rPr lang="en" sz="1900"/>
              <a:t> Either the population distribution is normal, or if the population distribution is skewed, the sample size is large.</a:t>
            </a:r>
            <a:endParaRPr sz="1900"/>
          </a:p>
          <a:p>
            <a:pPr indent="-349250">
              <a:lnSpc>
                <a:spcPct val="115000"/>
              </a:lnSpc>
              <a:spcBef>
                <a:spcPts val="0"/>
              </a:spcBef>
              <a:buSzPts val="1900"/>
            </a:pPr>
            <a:r>
              <a:rPr lang="en" sz="1900"/>
              <a:t>the more skewed the population distribution, the larger sample size we need for the CLT to apply</a:t>
            </a:r>
            <a:endParaRPr sz="1900"/>
          </a:p>
          <a:p>
            <a:pPr indent="-349250">
              <a:lnSpc>
                <a:spcPct val="115000"/>
              </a:lnSpc>
              <a:spcBef>
                <a:spcPts val="0"/>
              </a:spcBef>
              <a:buSzPts val="1900"/>
            </a:pPr>
            <a:r>
              <a:rPr lang="en" sz="1900"/>
              <a:t>for moderately skewed distributions n &gt; 30 is a widely used rule of thumb</a:t>
            </a:r>
            <a:endParaRPr sz="1900"/>
          </a:p>
          <a:p>
            <a:pPr marL="0" indent="0">
              <a:lnSpc>
                <a:spcPct val="115000"/>
              </a:lnSpc>
              <a:spcBef>
                <a:spcPts val="0"/>
              </a:spcBef>
              <a:buNone/>
            </a:pPr>
            <a:r>
              <a:rPr lang="en" sz="1900"/>
              <a:t>This is also difficult to verify for the population, but we can check it using the sample data, and assume that the sample mirrors the population.</a:t>
            </a:r>
            <a:endParaRPr sz="1900"/>
          </a:p>
        </p:txBody>
      </p:sp>
      <p:sp>
        <p:nvSpPr>
          <p:cNvPr id="262" name="Google Shape;262;p48"/>
          <p:cNvSpPr txBox="1">
            <a:spLocks noGrp="1"/>
          </p:cNvSpPr>
          <p:nvPr>
            <p:ph type="title"/>
          </p:nvPr>
        </p:nvSpPr>
        <p:spPr>
          <a:xfrm>
            <a:off x="1981200" y="-12"/>
            <a:ext cx="8229600" cy="1143000"/>
          </a:xfrm>
          <a:prstGeom prst="rect">
            <a:avLst/>
          </a:prstGeom>
        </p:spPr>
        <p:txBody>
          <a:bodyPr spcFirstLastPara="1" wrap="square" lIns="91425" tIns="91425" rIns="91425" bIns="91425" anchor="b" anchorCtr="0">
            <a:noAutofit/>
          </a:bodyPr>
          <a:lstStyle/>
          <a:p>
            <a:r>
              <a:rPr lang="en">
                <a:solidFill>
                  <a:schemeClr val="accent1"/>
                </a:solidFill>
              </a:rPr>
              <a:t>CLT - conditions</a:t>
            </a:r>
            <a:endParaRPr>
              <a:solidFill>
                <a:schemeClr val="accent1"/>
              </a:solidFill>
            </a:endParaRPr>
          </a:p>
        </p:txBody>
      </p:sp>
      <p:sp>
        <p:nvSpPr>
          <p:cNvPr id="263" name="Google Shape;263;p48"/>
          <p:cNvSpPr txBox="1">
            <a:spLocks noGrp="1"/>
          </p:cNvSpPr>
          <p:nvPr>
            <p:ph type="body" idx="1"/>
          </p:nvPr>
        </p:nvSpPr>
        <p:spPr>
          <a:xfrm flipH="1">
            <a:off x="1981200" y="1295400"/>
            <a:ext cx="7822200" cy="2209800"/>
          </a:xfrm>
          <a:prstGeom prst="rect">
            <a:avLst/>
          </a:prstGeom>
        </p:spPr>
        <p:txBody>
          <a:bodyPr spcFirstLastPara="1" wrap="square" lIns="91425" tIns="91425" rIns="91425" bIns="91425" anchor="t" anchorCtr="0">
            <a:noAutofit/>
          </a:bodyPr>
          <a:lstStyle/>
          <a:p>
            <a:pPr marL="0" indent="0">
              <a:lnSpc>
                <a:spcPct val="115000"/>
              </a:lnSpc>
              <a:spcBef>
                <a:spcPts val="0"/>
              </a:spcBef>
              <a:buNone/>
            </a:pPr>
            <a:r>
              <a:rPr lang="en" sz="1900"/>
              <a:t>Certain conditions must be met for the CLT to apply:</a:t>
            </a:r>
            <a:endParaRPr sz="1900"/>
          </a:p>
          <a:p>
            <a:pPr marL="0" indent="0">
              <a:lnSpc>
                <a:spcPct val="115000"/>
              </a:lnSpc>
              <a:spcBef>
                <a:spcPts val="0"/>
              </a:spcBef>
              <a:buNone/>
            </a:pPr>
            <a:endParaRPr sz="800"/>
          </a:p>
          <a:p>
            <a:pPr marL="0" indent="0">
              <a:lnSpc>
                <a:spcPct val="115000"/>
              </a:lnSpc>
              <a:spcBef>
                <a:spcPts val="0"/>
              </a:spcBef>
              <a:buNone/>
            </a:pPr>
            <a:r>
              <a:rPr lang="en" sz="1900" i="1">
                <a:solidFill>
                  <a:schemeClr val="accent1"/>
                </a:solidFill>
              </a:rPr>
              <a:t>Independence</a:t>
            </a:r>
            <a:r>
              <a:rPr lang="en" sz="1900">
                <a:solidFill>
                  <a:schemeClr val="accent1"/>
                </a:solidFill>
              </a:rPr>
              <a:t>:</a:t>
            </a:r>
            <a:r>
              <a:rPr lang="en" sz="1900"/>
              <a:t> Sampled observations must be independent. This is difficult to verify, but is more likely if</a:t>
            </a:r>
            <a:endParaRPr sz="1900"/>
          </a:p>
          <a:p>
            <a:pPr indent="-349250">
              <a:lnSpc>
                <a:spcPct val="115000"/>
              </a:lnSpc>
              <a:spcBef>
                <a:spcPts val="0"/>
              </a:spcBef>
              <a:buSzPts val="1900"/>
            </a:pPr>
            <a:r>
              <a:rPr lang="en" sz="1900"/>
              <a:t>random sampling / assignment is used, and</a:t>
            </a:r>
            <a:endParaRPr sz="1900"/>
          </a:p>
          <a:p>
            <a:pPr indent="-349250">
              <a:lnSpc>
                <a:spcPct val="115000"/>
              </a:lnSpc>
              <a:spcBef>
                <a:spcPts val="0"/>
              </a:spcBef>
              <a:buSzPts val="1900"/>
            </a:pPr>
            <a:r>
              <a:rPr lang="en" sz="1900"/>
              <a:t>if sampling without replacement, n &lt; 10% of the population.</a:t>
            </a:r>
            <a:endParaRPr sz="1900"/>
          </a:p>
          <a:p>
            <a:pPr marL="0" indent="0">
              <a:lnSpc>
                <a:spcPct val="115000"/>
              </a:lnSpc>
              <a:spcBef>
                <a:spcPts val="0"/>
              </a:spcBef>
              <a:buNone/>
            </a:pP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Estimated Sampling Distribution of Mean Heights from 5,000 Random Samples of Size </a:t>
            </a:r>
            <a:r>
              <a:rPr lang="en-US" i="1" dirty="0"/>
              <a:t>n</a:t>
            </a:r>
            <a:r>
              <a:rPr lang="en-US" dirty="0"/>
              <a:t>=150</a:t>
            </a:r>
          </a:p>
        </p:txBody>
      </p:sp>
      <p:sp>
        <p:nvSpPr>
          <p:cNvPr id="8" name="Content Placeholder 7"/>
          <p:cNvSpPr>
            <a:spLocks noGrp="1"/>
          </p:cNvSpPr>
          <p:nvPr>
            <p:ph idx="11"/>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p:spPr>
      </p:pic>
    </p:spTree>
    <p:extLst>
      <p:ext uri="{BB962C8B-B14F-4D97-AF65-F5344CB8AC3E}">
        <p14:creationId xmlns:p14="http://schemas.microsoft.com/office/powerpoint/2010/main" val="56927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Sampling Distribution of Mean Heights Compared in Side-by-Side Boxplot</a:t>
            </a:r>
          </a:p>
        </p:txBody>
      </p:sp>
      <p:sp>
        <p:nvSpPr>
          <p:cNvPr id="8" name="Content Placeholder 7"/>
          <p:cNvSpPr>
            <a:spLocks noGrp="1"/>
          </p:cNvSpPr>
          <p:nvPr>
            <p:ph idx="11"/>
          </p:nvPr>
        </p:nvSpPr>
        <p:spPr/>
        <p:txBody>
          <a:bodyPr/>
          <a:lstStyle/>
          <a:p>
            <a:endParaRPr lang="en-US" dirty="0"/>
          </a:p>
        </p:txBody>
      </p:sp>
      <p:pic>
        <p:nvPicPr>
          <p:cNvPr id="12" name="Content Placeholder 11" descr="This side-by-side boxplot documents the estimated sampling distribution of sample mean heights from 5,000 random samples of n=20, n=50, and n=15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84960"/>
            <a:ext cx="4876800" cy="4876800"/>
          </a:xfrm>
          <a:ln>
            <a:noFill/>
          </a:ln>
        </p:spPr>
      </p:pic>
    </p:spTree>
    <p:extLst>
      <p:ext uri="{BB962C8B-B14F-4D97-AF65-F5344CB8AC3E}">
        <p14:creationId xmlns:p14="http://schemas.microsoft.com/office/powerpoint/2010/main" val="823917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Summary Statistics for Each Estimated Sampling Distribution: Height Means</a:t>
            </a:r>
          </a:p>
        </p:txBody>
      </p:sp>
      <p:sp>
        <p:nvSpPr>
          <p:cNvPr id="6" name="Content Placeholder 5"/>
          <p:cNvSpPr>
            <a:spLocks noGrp="1"/>
          </p:cNvSpPr>
          <p:nvPr>
            <p:ph idx="1"/>
          </p:nvPr>
        </p:nvSpPr>
        <p:spPr>
          <a:xfrm>
            <a:off x="199085" y="1600202"/>
            <a:ext cx="11810881" cy="1717620"/>
          </a:xfrm>
        </p:spPr>
        <p:txBody>
          <a:bodyPr/>
          <a:lstStyle/>
          <a:p>
            <a:r>
              <a:rPr lang="en-US" dirty="0"/>
              <a:t>The true population mean height is 167 cm</a:t>
            </a:r>
          </a:p>
          <a:p>
            <a:r>
              <a:rPr lang="en-US" dirty="0"/>
              <a:t>Here are the means and standard deviations of the sample means in each simulated sampling distribution:</a:t>
            </a:r>
          </a:p>
        </p:txBody>
      </p:sp>
      <p:graphicFrame>
        <p:nvGraphicFramePr>
          <p:cNvPr id="9" name="Content Placeholder 8" descr="This table documents the sample size, mean of 5,000 sample means for each sample size, and standard deviation of 5,000 sample means for each sample size."/>
          <p:cNvGraphicFramePr>
            <a:graphicFrameLocks noGrp="1"/>
          </p:cNvGraphicFramePr>
          <p:nvPr>
            <p:ph idx="12"/>
          </p:nvPr>
        </p:nvGraphicFramePr>
        <p:xfrm>
          <a:off x="198965" y="3501675"/>
          <a:ext cx="11811000" cy="1977813"/>
        </p:xfrm>
        <a:graphic>
          <a:graphicData uri="http://schemas.openxmlformats.org/drawingml/2006/table">
            <a:tbl>
              <a:tblPr firstRow="1" bandRow="1">
                <a:tableStyleId>{616DA210-FB5B-4158-B5E0-FEB733F419BA}</a:tableStyleId>
              </a:tblPr>
              <a:tblGrid>
                <a:gridCol w="2874087">
                  <a:extLst>
                    <a:ext uri="{9D8B030D-6E8A-4147-A177-3AD203B41FA5}">
                      <a16:colId xmlns:a16="http://schemas.microsoft.com/office/drawing/2014/main" val="20000"/>
                    </a:ext>
                  </a:extLst>
                </a:gridCol>
                <a:gridCol w="4342356">
                  <a:extLst>
                    <a:ext uri="{9D8B030D-6E8A-4147-A177-3AD203B41FA5}">
                      <a16:colId xmlns:a16="http://schemas.microsoft.com/office/drawing/2014/main" val="20001"/>
                    </a:ext>
                  </a:extLst>
                </a:gridCol>
                <a:gridCol w="4594557">
                  <a:extLst>
                    <a:ext uri="{9D8B030D-6E8A-4147-A177-3AD203B41FA5}">
                      <a16:colId xmlns:a16="http://schemas.microsoft.com/office/drawing/2014/main" val="20002"/>
                    </a:ext>
                  </a:extLst>
                </a:gridCol>
              </a:tblGrid>
              <a:tr h="494453">
                <a:tc>
                  <a:txBody>
                    <a:bodyPr/>
                    <a:lstStyle/>
                    <a:p>
                      <a:pPr algn="r"/>
                      <a:r>
                        <a:rPr lang="en-US" sz="2400" dirty="0"/>
                        <a:t>Sample size</a:t>
                      </a:r>
                    </a:p>
                  </a:txBody>
                  <a:tcPr marL="121920" marR="121920" marT="60960" marB="60960"/>
                </a:tc>
                <a:tc>
                  <a:txBody>
                    <a:bodyPr/>
                    <a:lstStyle/>
                    <a:p>
                      <a:pPr algn="ctr"/>
                      <a:r>
                        <a:rPr lang="en-US" sz="2400" dirty="0"/>
                        <a:t>Mean</a:t>
                      </a:r>
                      <a:r>
                        <a:rPr lang="en-US" sz="2400" baseline="0" dirty="0"/>
                        <a:t> of 5,000 sample means</a:t>
                      </a:r>
                      <a:endParaRPr lang="en-US" sz="2400" dirty="0"/>
                    </a:p>
                  </a:txBody>
                  <a:tcPr marL="121920" marR="121920" marT="60960" marB="60960"/>
                </a:tc>
                <a:tc>
                  <a:txBody>
                    <a:bodyPr/>
                    <a:lstStyle/>
                    <a:p>
                      <a:pPr algn="ctr"/>
                      <a:r>
                        <a:rPr lang="en-US" sz="2400" dirty="0"/>
                        <a:t>SD of 5,000 sample means*</a:t>
                      </a:r>
                    </a:p>
                  </a:txBody>
                  <a:tcPr marL="121920" marR="121920" marT="60960" marB="60960"/>
                </a:tc>
                <a:extLst>
                  <a:ext uri="{0D108BD9-81ED-4DB2-BD59-A6C34878D82A}">
                    <a16:rowId xmlns:a16="http://schemas.microsoft.com/office/drawing/2014/main" val="10000"/>
                  </a:ext>
                </a:extLst>
              </a:tr>
              <a:tr h="494453">
                <a:tc>
                  <a:txBody>
                    <a:bodyPr/>
                    <a:lstStyle/>
                    <a:p>
                      <a:pPr algn="r"/>
                      <a:r>
                        <a:rPr lang="en-US" sz="2400" i="1" dirty="0"/>
                        <a:t>n</a:t>
                      </a:r>
                      <a:r>
                        <a:rPr lang="en-US" sz="2400" dirty="0"/>
                        <a:t>=20</a:t>
                      </a:r>
                    </a:p>
                  </a:txBody>
                  <a:tcPr marL="121920" marR="121920" marT="60960" marB="60960"/>
                </a:tc>
                <a:tc>
                  <a:txBody>
                    <a:bodyPr/>
                    <a:lstStyle/>
                    <a:p>
                      <a:pPr algn="ctr"/>
                      <a:r>
                        <a:rPr lang="en-US" sz="2400" dirty="0"/>
                        <a:t>167</a:t>
                      </a:r>
                      <a:r>
                        <a:rPr lang="en-US" sz="2400" baseline="0" dirty="0"/>
                        <a:t> cm</a:t>
                      </a:r>
                      <a:endParaRPr lang="en-US" sz="2400" dirty="0"/>
                    </a:p>
                  </a:txBody>
                  <a:tcPr marL="121920" marR="121920" marT="60960" marB="60960"/>
                </a:tc>
                <a:tc>
                  <a:txBody>
                    <a:bodyPr/>
                    <a:lstStyle/>
                    <a:p>
                      <a:pPr algn="ctr"/>
                      <a:r>
                        <a:rPr lang="en-US" sz="2400" dirty="0"/>
                        <a:t>0.57 cm</a:t>
                      </a:r>
                    </a:p>
                  </a:txBody>
                  <a:tcPr marL="121920" marR="121920" marT="60960" marB="60960"/>
                </a:tc>
                <a:extLst>
                  <a:ext uri="{0D108BD9-81ED-4DB2-BD59-A6C34878D82A}">
                    <a16:rowId xmlns:a16="http://schemas.microsoft.com/office/drawing/2014/main" val="10001"/>
                  </a:ext>
                </a:extLst>
              </a:tr>
              <a:tr h="494453">
                <a:tc>
                  <a:txBody>
                    <a:bodyPr/>
                    <a:lstStyle/>
                    <a:p>
                      <a:pPr algn="r"/>
                      <a:r>
                        <a:rPr lang="en-US" sz="2400" i="1" dirty="0"/>
                        <a:t>n</a:t>
                      </a:r>
                      <a:r>
                        <a:rPr lang="en-US" sz="2400" dirty="0"/>
                        <a:t>=50</a:t>
                      </a:r>
                    </a:p>
                  </a:txBody>
                  <a:tcPr marL="121920" marR="121920" marT="60960" marB="60960"/>
                </a:tc>
                <a:tc>
                  <a:txBody>
                    <a:bodyPr/>
                    <a:lstStyle/>
                    <a:p>
                      <a:pPr algn="ctr"/>
                      <a:r>
                        <a:rPr lang="en-US" sz="2400" dirty="0"/>
                        <a:t>167 cm</a:t>
                      </a:r>
                    </a:p>
                  </a:txBody>
                  <a:tcPr marL="121920" marR="121920" marT="60960" marB="60960"/>
                </a:tc>
                <a:tc>
                  <a:txBody>
                    <a:bodyPr/>
                    <a:lstStyle/>
                    <a:p>
                      <a:pPr algn="ctr"/>
                      <a:r>
                        <a:rPr lang="en-US" sz="2400" dirty="0"/>
                        <a:t>0.35 cm</a:t>
                      </a:r>
                    </a:p>
                  </a:txBody>
                  <a:tcPr marL="121920" marR="121920" marT="60960" marB="60960"/>
                </a:tc>
                <a:extLst>
                  <a:ext uri="{0D108BD9-81ED-4DB2-BD59-A6C34878D82A}">
                    <a16:rowId xmlns:a16="http://schemas.microsoft.com/office/drawing/2014/main" val="10002"/>
                  </a:ext>
                </a:extLst>
              </a:tr>
              <a:tr h="494453">
                <a:tc>
                  <a:txBody>
                    <a:bodyPr/>
                    <a:lstStyle/>
                    <a:p>
                      <a:pPr algn="r"/>
                      <a:r>
                        <a:rPr lang="en-US" sz="2400" i="1" dirty="0"/>
                        <a:t>n</a:t>
                      </a:r>
                      <a:r>
                        <a:rPr lang="en-US" sz="2400" dirty="0"/>
                        <a:t>=150</a:t>
                      </a:r>
                    </a:p>
                  </a:txBody>
                  <a:tcPr marL="121920" marR="121920" marT="60960" marB="60960"/>
                </a:tc>
                <a:tc>
                  <a:txBody>
                    <a:bodyPr/>
                    <a:lstStyle/>
                    <a:p>
                      <a:pPr algn="ctr"/>
                      <a:r>
                        <a:rPr lang="en-US" sz="2400" dirty="0"/>
                        <a:t>167 cm</a:t>
                      </a:r>
                    </a:p>
                  </a:txBody>
                  <a:tcPr marL="121920" marR="121920" marT="60960" marB="60960"/>
                </a:tc>
                <a:tc>
                  <a:txBody>
                    <a:bodyPr/>
                    <a:lstStyle/>
                    <a:p>
                      <a:pPr algn="ctr"/>
                      <a:r>
                        <a:rPr lang="en-US" sz="2400" dirty="0"/>
                        <a:t>0.20</a:t>
                      </a:r>
                      <a:r>
                        <a:rPr lang="en-US" sz="2400" baseline="0" dirty="0"/>
                        <a:t> cm</a:t>
                      </a:r>
                      <a:endParaRPr lang="en-US" sz="2400" dirty="0"/>
                    </a:p>
                  </a:txBody>
                  <a:tcPr marL="121920" marR="121920" marT="60960" marB="60960"/>
                </a:tc>
                <a:extLst>
                  <a:ext uri="{0D108BD9-81ED-4DB2-BD59-A6C34878D82A}">
                    <a16:rowId xmlns:a16="http://schemas.microsoft.com/office/drawing/2014/main" val="10003"/>
                  </a:ext>
                </a:extLst>
              </a:tr>
            </a:tbl>
          </a:graphicData>
        </a:graphic>
      </p:graphicFrame>
      <p:sp>
        <p:nvSpPr>
          <p:cNvPr id="7" name="Content Placeholder 6"/>
          <p:cNvSpPr>
            <a:spLocks noGrp="1"/>
          </p:cNvSpPr>
          <p:nvPr>
            <p:ph idx="11"/>
          </p:nvPr>
        </p:nvSpPr>
        <p:spPr/>
        <p:txBody>
          <a:bodyPr/>
          <a:lstStyle/>
          <a:p>
            <a:r>
              <a:rPr lang="en-US" dirty="0"/>
              <a:t>*Soon, we refer to this as the standard error of the sample mean</a:t>
            </a:r>
          </a:p>
        </p:txBody>
      </p:sp>
    </p:spTree>
    <p:extLst>
      <p:ext uri="{BB962C8B-B14F-4D97-AF65-F5344CB8AC3E}">
        <p14:creationId xmlns:p14="http://schemas.microsoft.com/office/powerpoint/2010/main" val="60246321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14</TotalTime>
  <Words>3290</Words>
  <Application>Microsoft Macintosh PowerPoint</Application>
  <PresentationFormat>Widescreen</PresentationFormat>
  <Paragraphs>307</Paragraphs>
  <Slides>68</Slides>
  <Notes>54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68</vt:i4>
      </vt:variant>
    </vt:vector>
  </HeadingPairs>
  <TitlesOfParts>
    <vt:vector size="79" baseType="lpstr">
      <vt:lpstr>Arial</vt:lpstr>
      <vt:lpstr>Calibri</vt:lpstr>
      <vt:lpstr>Cambria Math</vt:lpstr>
      <vt:lpstr>Corbel</vt:lpstr>
      <vt:lpstr>Courier New</vt:lpstr>
      <vt:lpstr>Georgia</vt:lpstr>
      <vt:lpstr>Lucida Grande</vt:lpstr>
      <vt:lpstr>Wingdings</vt:lpstr>
      <vt:lpstr>Wingdings 2</vt:lpstr>
      <vt:lpstr>Frame</vt:lpstr>
      <vt:lpstr>Custom</vt:lpstr>
      <vt:lpstr>Point Estimates and Sampling Variability </vt:lpstr>
      <vt:lpstr>Examples: Sampling Distribution of the Sample Mean</vt:lpstr>
      <vt:lpstr>Learning Objectives</vt:lpstr>
      <vt:lpstr>Example: Heights of US Adults</vt:lpstr>
      <vt:lpstr>Example: Estimated Sampling Distribution of Mean Heights from 5,000 Random Samples of Size n=20</vt:lpstr>
      <vt:lpstr>Example: Estimated Sampling Distribution of Mean Heights from 5,000 Random Samples of Size n=50</vt:lpstr>
      <vt:lpstr>Example: Estimated Sampling Distribution of Mean Heights from 5,000 Random Samples of Size n=150</vt:lpstr>
      <vt:lpstr>Estimated Sampling Distribution of Mean Heights Compared in Side-by-Side Boxplot</vt:lpstr>
      <vt:lpstr>Summary Statistics for Each Estimated Sampling Distribution: Height Means</vt:lpstr>
      <vt:lpstr>Note about Variation in Sample Mean Values</vt:lpstr>
      <vt:lpstr>Example: Length of Stay in 2011 , Heritage Health Enrollees Who Were Hospitalized at Least Once</vt:lpstr>
      <vt:lpstr>Example: Estimated Sampling Distribution of Mean LOS from 5,000 Random Samples of Size n=50</vt:lpstr>
      <vt:lpstr>Example: Estimated Sampling Distribution of Mean LOS from 5,000 Random Samples of Size n=250</vt:lpstr>
      <vt:lpstr>Example: Estimated Sampling Distribution of Mean LOS from 5,000 Random Samples of Size n=400</vt:lpstr>
      <vt:lpstr>Estimated Sampling Distribution of Mean LOSs Compared in Side-by-Side Boxplot</vt:lpstr>
      <vt:lpstr>Summary Statistics for Each Estimated Sampling Distribution: LOS Means</vt:lpstr>
      <vt:lpstr>Summary—1</vt:lpstr>
      <vt:lpstr>Summary—2</vt:lpstr>
      <vt:lpstr>Examples: Sampling Distribution of Sample Proportions and Sample Incidence Rates</vt:lpstr>
      <vt:lpstr>Learning Objectives—1</vt:lpstr>
      <vt:lpstr>Learning Objectives—2</vt:lpstr>
      <vt:lpstr>Example: Poverty in Baltimore</vt:lpstr>
      <vt:lpstr>Example: Estimated Sampling Distribution of Proportion in Poverty from 5,000 Random Samples of Size n=50</vt:lpstr>
      <vt:lpstr>Example: Estimated Sampling Distribution of Proportion in Poverty from 5,000 Random Samples of Size n=150</vt:lpstr>
      <vt:lpstr>Example: Estimated Sampling Distribution of Proportion in Poverty from 5,000 Random Samples of Size n=500</vt:lpstr>
      <vt:lpstr>Estimated Sampling Distribution of p-hats Compared in Side-by-Side Boxplot</vt:lpstr>
      <vt:lpstr>Summary Statistics for Each Estimated Sampling Distribution of the Sample Proportion</vt:lpstr>
      <vt:lpstr>Example: Time to Relapse (Incidence Rates)—1</vt:lpstr>
      <vt:lpstr>Example: Time to Relapse (Incidence Rates)—2</vt:lpstr>
      <vt:lpstr>Example: Estimated Sampling Distribution of Incidence Rates of Relapse from 5,000 Random Samples of Size n=50</vt:lpstr>
      <vt:lpstr>Example: Estimated Sampling Distribution of Incidence Rate of Relapse from 5,000 Random Samples of Size n=100</vt:lpstr>
      <vt:lpstr>Example: Estimated Sampling Distribution of Incidence Rate of Relapse from 5,000 Random Samples of Size n=250</vt:lpstr>
      <vt:lpstr>Estimated Sampling Distribution of IR-hats Compared in Side-by-Side Boxplot</vt:lpstr>
      <vt:lpstr>Summary Statistics for Each Estimated Sampling Distribution of the Sample Incidence Rates</vt:lpstr>
      <vt:lpstr>Summary—1</vt:lpstr>
      <vt:lpstr>Summary—2</vt:lpstr>
      <vt:lpstr>Parameter estimation</vt:lpstr>
      <vt:lpstr>PowerPoint Presentation</vt:lpstr>
      <vt:lpstr>PowerPoint Presentation</vt:lpstr>
      <vt:lpstr>PowerPoint Presentation</vt:lpstr>
      <vt:lpstr>Margin of error</vt:lpstr>
      <vt:lpstr>PowerPoint Presentation</vt:lpstr>
      <vt:lpstr>PowerPoint Presentation</vt:lpstr>
      <vt:lpstr>PowerPoint Presentation</vt:lpstr>
      <vt:lpstr>PowerPoint Presentation</vt:lpstr>
      <vt:lpstr>Sampling distribution</vt:lpstr>
      <vt:lpstr>Sampling distribution</vt:lpstr>
      <vt:lpstr>Sampling distribution</vt:lpstr>
      <vt:lpstr>Sampling distributions are never observed</vt:lpstr>
      <vt:lpstr>Central Limit Theorem</vt:lpstr>
      <vt:lpstr>CLT - conditions</vt:lpstr>
      <vt:lpstr>When p is unknown</vt:lpstr>
      <vt:lpstr>When np or n(1 - p) is small</vt:lpstr>
      <vt:lpstr>What happens when np and/or n(1 − p) &lt; 10</vt:lpstr>
      <vt:lpstr>When the conditions are not met...</vt:lpstr>
      <vt:lpstr>Extending the framework for other statistics</vt:lpstr>
      <vt:lpstr>PowerPoint Presentation</vt:lpstr>
      <vt:lpstr>PowerPoint Presentation</vt:lpstr>
      <vt:lpstr>Practice</vt:lpstr>
      <vt:lpstr>PowerPoint Presentation</vt:lpstr>
      <vt:lpstr>Example</vt:lpstr>
      <vt:lpstr>Example</vt:lpstr>
      <vt:lpstr>Sampling distribution</vt:lpstr>
      <vt:lpstr>Sampling distribution</vt:lpstr>
      <vt:lpstr>Sampling distribution</vt:lpstr>
      <vt:lpstr>Central Limit Theorem</vt:lpstr>
      <vt:lpstr>CLT - conditions</vt:lpstr>
      <vt:lpstr>CLT -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Collecting Data</dc:title>
  <dc:creator>Mosca, Ab</dc:creator>
  <cp:lastModifiedBy>Mosca, Ab</cp:lastModifiedBy>
  <cp:revision>3</cp:revision>
  <dcterms:created xsi:type="dcterms:W3CDTF">2023-07-27T13:51:22Z</dcterms:created>
  <dcterms:modified xsi:type="dcterms:W3CDTF">2023-07-28T18:40:26Z</dcterms:modified>
</cp:coreProperties>
</file>